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71" r:id="rId6"/>
    <p:sldId id="279" r:id="rId7"/>
    <p:sldId id="283" r:id="rId8"/>
    <p:sldId id="289" r:id="rId9"/>
    <p:sldId id="290" r:id="rId10"/>
    <p:sldId id="284" r:id="rId11"/>
    <p:sldId id="285" r:id="rId12"/>
    <p:sldId id="286" r:id="rId13"/>
    <p:sldId id="287" r:id="rId14"/>
    <p:sldId id="288" r:id="rId15"/>
    <p:sldId id="291" r:id="rId16"/>
    <p:sldId id="292" r:id="rId17"/>
    <p:sldId id="260" r:id="rId18"/>
    <p:sldId id="272" r:id="rId19"/>
    <p:sldId id="274" r:id="rId20"/>
    <p:sldId id="275" r:id="rId21"/>
    <p:sldId id="276" r:id="rId22"/>
    <p:sldId id="280" r:id="rId23"/>
    <p:sldId id="277" r:id="rId24"/>
    <p:sldId id="281" r:id="rId25"/>
    <p:sldId id="282" r:id="rId26"/>
    <p:sldId id="278" r:id="rId2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łgorzata Miszczak" initials="MM" lastIdx="1" clrIdx="0">
    <p:extLst>
      <p:ext uri="{19B8F6BF-5375-455C-9EA6-DF929625EA0E}">
        <p15:presenceInfo xmlns:p15="http://schemas.microsoft.com/office/powerpoint/2012/main" userId="Małgorzata Miszczak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570"/>
    <a:srgbClr val="002642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CD2519-EE91-4703-98EF-2CAF76E886DF}" v="43" dt="2024-09-08T11:36:47.4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102" y="-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łgorzata Miszczak" userId="64f674094a1cea67" providerId="LiveId" clId="{F3CD2519-EE91-4703-98EF-2CAF76E886DF}"/>
    <pc:docChg chg="undo redo custSel modSld">
      <pc:chgData name="Małgorzata Miszczak" userId="64f674094a1cea67" providerId="LiveId" clId="{F3CD2519-EE91-4703-98EF-2CAF76E886DF}" dt="2024-09-08T12:22:47.424" v="401" actId="207"/>
      <pc:docMkLst>
        <pc:docMk/>
      </pc:docMkLst>
      <pc:sldChg chg="addSp delSp modSp mod">
        <pc:chgData name="Małgorzata Miszczak" userId="64f674094a1cea67" providerId="LiveId" clId="{F3CD2519-EE91-4703-98EF-2CAF76E886DF}" dt="2024-09-08T12:21:58.586" v="397" actId="207"/>
        <pc:sldMkLst>
          <pc:docMk/>
          <pc:sldMk cId="760997414" sldId="256"/>
        </pc:sldMkLst>
        <pc:spChg chg="mod">
          <ac:chgData name="Małgorzata Miszczak" userId="64f674094a1cea67" providerId="LiveId" clId="{F3CD2519-EE91-4703-98EF-2CAF76E886DF}" dt="2024-09-08T12:21:58.586" v="397" actId="207"/>
          <ac:spMkLst>
            <pc:docMk/>
            <pc:sldMk cId="760997414" sldId="256"/>
            <ac:spMk id="2" creationId="{00000000-0000-0000-0000-000000000000}"/>
          </ac:spMkLst>
        </pc:spChg>
        <pc:picChg chg="add mod">
          <ac:chgData name="Małgorzata Miszczak" userId="64f674094a1cea67" providerId="LiveId" clId="{F3CD2519-EE91-4703-98EF-2CAF76E886DF}" dt="2024-09-08T11:24:24.776" v="28" actId="14100"/>
          <ac:picMkLst>
            <pc:docMk/>
            <pc:sldMk cId="760997414" sldId="256"/>
            <ac:picMk id="4" creationId="{5E36B011-0195-EC31-07D0-84357EBCAA57}"/>
          </ac:picMkLst>
        </pc:picChg>
        <pc:picChg chg="del mod">
          <ac:chgData name="Małgorzata Miszczak" userId="64f674094a1cea67" providerId="LiveId" clId="{F3CD2519-EE91-4703-98EF-2CAF76E886DF}" dt="2024-09-08T11:24:03.989" v="24" actId="21"/>
          <ac:picMkLst>
            <pc:docMk/>
            <pc:sldMk cId="760997414" sldId="256"/>
            <ac:picMk id="1026" creationId="{00000000-0000-0000-0000-000000000000}"/>
          </ac:picMkLst>
        </pc:picChg>
      </pc:sldChg>
      <pc:sldChg chg="addSp delSp modSp mod">
        <pc:chgData name="Małgorzata Miszczak" userId="64f674094a1cea67" providerId="LiveId" clId="{F3CD2519-EE91-4703-98EF-2CAF76E886DF}" dt="2024-09-08T12:08:30.089" v="317" actId="20577"/>
        <pc:sldMkLst>
          <pc:docMk/>
          <pc:sldMk cId="1624896689" sldId="257"/>
        </pc:sldMkLst>
        <pc:spChg chg="mod">
          <ac:chgData name="Małgorzata Miszczak" userId="64f674094a1cea67" providerId="LiveId" clId="{F3CD2519-EE91-4703-98EF-2CAF76E886DF}" dt="2024-09-08T12:08:30.089" v="317" actId="20577"/>
          <ac:spMkLst>
            <pc:docMk/>
            <pc:sldMk cId="1624896689" sldId="257"/>
            <ac:spMk id="3" creationId="{00000000-0000-0000-0000-000000000000}"/>
          </ac:spMkLst>
        </pc:spChg>
        <pc:picChg chg="del">
          <ac:chgData name="Małgorzata Miszczak" userId="64f674094a1cea67" providerId="LiveId" clId="{F3CD2519-EE91-4703-98EF-2CAF76E886DF}" dt="2024-09-08T11:24:41.637" v="29" actId="21"/>
          <ac:picMkLst>
            <pc:docMk/>
            <pc:sldMk cId="1624896689" sldId="257"/>
            <ac:picMk id="4" creationId="{00000000-0000-0000-0000-000000000000}"/>
          </ac:picMkLst>
        </pc:picChg>
        <pc:picChg chg="add del mod">
          <ac:chgData name="Małgorzata Miszczak" userId="64f674094a1cea67" providerId="LiveId" clId="{F3CD2519-EE91-4703-98EF-2CAF76E886DF}" dt="2024-09-08T11:24:51.193" v="31" actId="21"/>
          <ac:picMkLst>
            <pc:docMk/>
            <pc:sldMk cId="1624896689" sldId="257"/>
            <ac:picMk id="5" creationId="{F511517A-4475-C2EB-119D-4AFD6593D447}"/>
          </ac:picMkLst>
        </pc:picChg>
        <pc:picChg chg="add mod">
          <ac:chgData name="Małgorzata Miszczak" userId="64f674094a1cea67" providerId="LiveId" clId="{F3CD2519-EE91-4703-98EF-2CAF76E886DF}" dt="2024-09-08T11:25:03.886" v="32"/>
          <ac:picMkLst>
            <pc:docMk/>
            <pc:sldMk cId="1624896689" sldId="257"/>
            <ac:picMk id="6" creationId="{23A75C88-02CB-CCE8-FA86-9CE7E8509FC5}"/>
          </ac:picMkLst>
        </pc:picChg>
      </pc:sldChg>
      <pc:sldChg chg="addSp delSp modSp mod">
        <pc:chgData name="Małgorzata Miszczak" userId="64f674094a1cea67" providerId="LiveId" clId="{F3CD2519-EE91-4703-98EF-2CAF76E886DF}" dt="2024-09-08T12:15:24.940" v="346" actId="20577"/>
        <pc:sldMkLst>
          <pc:docMk/>
          <pc:sldMk cId="3630579732" sldId="258"/>
        </pc:sldMkLst>
        <pc:spChg chg="mod">
          <ac:chgData name="Małgorzata Miszczak" userId="64f674094a1cea67" providerId="LiveId" clId="{F3CD2519-EE91-4703-98EF-2CAF76E886DF}" dt="2024-09-08T12:15:24.940" v="346" actId="20577"/>
          <ac:spMkLst>
            <pc:docMk/>
            <pc:sldMk cId="3630579732" sldId="258"/>
            <ac:spMk id="3" creationId="{00000000-0000-0000-0000-000000000000}"/>
          </ac:spMkLst>
        </pc:spChg>
        <pc:picChg chg="add del mod">
          <ac:chgData name="Małgorzata Miszczak" userId="64f674094a1cea67" providerId="LiveId" clId="{F3CD2519-EE91-4703-98EF-2CAF76E886DF}" dt="2024-09-08T11:25:27.098" v="35" actId="21"/>
          <ac:picMkLst>
            <pc:docMk/>
            <pc:sldMk cId="3630579732" sldId="258"/>
            <ac:picMk id="2" creationId="{7C1EF464-F675-6FE2-A341-2E45DCB5C427}"/>
          </ac:picMkLst>
        </pc:picChg>
        <pc:picChg chg="del">
          <ac:chgData name="Małgorzata Miszczak" userId="64f674094a1cea67" providerId="LiveId" clId="{F3CD2519-EE91-4703-98EF-2CAF76E886DF}" dt="2024-09-08T11:25:10.798" v="33" actId="21"/>
          <ac:picMkLst>
            <pc:docMk/>
            <pc:sldMk cId="3630579732" sldId="258"/>
            <ac:picMk id="4" creationId="{00000000-0000-0000-0000-000000000000}"/>
          </ac:picMkLst>
        </pc:picChg>
        <pc:picChg chg="add mod">
          <ac:chgData name="Małgorzata Miszczak" userId="64f674094a1cea67" providerId="LiveId" clId="{F3CD2519-EE91-4703-98EF-2CAF76E886DF}" dt="2024-09-08T11:25:37.398" v="36"/>
          <ac:picMkLst>
            <pc:docMk/>
            <pc:sldMk cId="3630579732" sldId="258"/>
            <ac:picMk id="5" creationId="{B6A93245-3D6B-B124-DED6-03EDEFC21D55}"/>
          </ac:picMkLst>
        </pc:picChg>
      </pc:sldChg>
      <pc:sldChg chg="addSp delSp modSp mod">
        <pc:chgData name="Małgorzata Miszczak" userId="64f674094a1cea67" providerId="LiveId" clId="{F3CD2519-EE91-4703-98EF-2CAF76E886DF}" dt="2024-09-08T12:22:11.620" v="398" actId="207"/>
        <pc:sldMkLst>
          <pc:docMk/>
          <pc:sldMk cId="2259566289" sldId="259"/>
        </pc:sldMkLst>
        <pc:spChg chg="mod">
          <ac:chgData name="Małgorzata Miszczak" userId="64f674094a1cea67" providerId="LiveId" clId="{F3CD2519-EE91-4703-98EF-2CAF76E886DF}" dt="2024-09-08T12:22:11.620" v="398" actId="207"/>
          <ac:spMkLst>
            <pc:docMk/>
            <pc:sldMk cId="2259566289" sldId="259"/>
            <ac:spMk id="2" creationId="{00000000-0000-0000-0000-000000000000}"/>
          </ac:spMkLst>
        </pc:spChg>
        <pc:spChg chg="mod">
          <ac:chgData name="Małgorzata Miszczak" userId="64f674094a1cea67" providerId="LiveId" clId="{F3CD2519-EE91-4703-98EF-2CAF76E886DF}" dt="2024-09-08T11:05:31.961" v="13" actId="20577"/>
          <ac:spMkLst>
            <pc:docMk/>
            <pc:sldMk cId="2259566289" sldId="259"/>
            <ac:spMk id="3" creationId="{00000000-0000-0000-0000-000000000000}"/>
          </ac:spMkLst>
        </pc:spChg>
        <pc:picChg chg="del">
          <ac:chgData name="Małgorzata Miszczak" userId="64f674094a1cea67" providerId="LiveId" clId="{F3CD2519-EE91-4703-98EF-2CAF76E886DF}" dt="2024-09-08T11:25:48.749" v="37" actId="21"/>
          <ac:picMkLst>
            <pc:docMk/>
            <pc:sldMk cId="2259566289" sldId="259"/>
            <ac:picMk id="4" creationId="{00000000-0000-0000-0000-000000000000}"/>
          </ac:picMkLst>
        </pc:picChg>
        <pc:picChg chg="add mod">
          <ac:chgData name="Małgorzata Miszczak" userId="64f674094a1cea67" providerId="LiveId" clId="{F3CD2519-EE91-4703-98EF-2CAF76E886DF}" dt="2024-09-08T11:25:59.151" v="38"/>
          <ac:picMkLst>
            <pc:docMk/>
            <pc:sldMk cId="2259566289" sldId="259"/>
            <ac:picMk id="5" creationId="{1AB3227F-D953-BC76-1847-6ECB17A86334}"/>
          </ac:picMkLst>
        </pc:picChg>
      </pc:sldChg>
      <pc:sldChg chg="addSp delSp modSp mod">
        <pc:chgData name="Małgorzata Miszczak" userId="64f674094a1cea67" providerId="LiveId" clId="{F3CD2519-EE91-4703-98EF-2CAF76E886DF}" dt="2024-09-08T12:16:07.443" v="348" actId="20577"/>
        <pc:sldMkLst>
          <pc:docMk/>
          <pc:sldMk cId="4149157010" sldId="260"/>
        </pc:sldMkLst>
        <pc:spChg chg="mod">
          <ac:chgData name="Małgorzata Miszczak" userId="64f674094a1cea67" providerId="LiveId" clId="{F3CD2519-EE91-4703-98EF-2CAF76E886DF}" dt="2024-09-08T12:16:07.443" v="348" actId="20577"/>
          <ac:spMkLst>
            <pc:docMk/>
            <pc:sldMk cId="4149157010" sldId="260"/>
            <ac:spMk id="3" creationId="{00000000-0000-0000-0000-000000000000}"/>
          </ac:spMkLst>
        </pc:spChg>
        <pc:picChg chg="del">
          <ac:chgData name="Małgorzata Miszczak" userId="64f674094a1cea67" providerId="LiveId" clId="{F3CD2519-EE91-4703-98EF-2CAF76E886DF}" dt="2024-09-08T11:26:54.651" v="45" actId="21"/>
          <ac:picMkLst>
            <pc:docMk/>
            <pc:sldMk cId="4149157010" sldId="260"/>
            <ac:picMk id="4" creationId="{00000000-0000-0000-0000-000000000000}"/>
          </ac:picMkLst>
        </pc:picChg>
        <pc:picChg chg="add mod">
          <ac:chgData name="Małgorzata Miszczak" userId="64f674094a1cea67" providerId="LiveId" clId="{F3CD2519-EE91-4703-98EF-2CAF76E886DF}" dt="2024-09-08T11:27:02.534" v="46"/>
          <ac:picMkLst>
            <pc:docMk/>
            <pc:sldMk cId="4149157010" sldId="260"/>
            <ac:picMk id="5" creationId="{90A66CDB-7EAE-E199-0F33-AB327B8B5B24}"/>
          </ac:picMkLst>
        </pc:picChg>
      </pc:sldChg>
      <pc:sldChg chg="addSp delSp modSp mod">
        <pc:chgData name="Małgorzata Miszczak" userId="64f674094a1cea67" providerId="LiveId" clId="{F3CD2519-EE91-4703-98EF-2CAF76E886DF}" dt="2024-09-08T12:22:21.288" v="399" actId="207"/>
        <pc:sldMkLst>
          <pc:docMk/>
          <pc:sldMk cId="3837063560" sldId="271"/>
        </pc:sldMkLst>
        <pc:spChg chg="mod">
          <ac:chgData name="Małgorzata Miszczak" userId="64f674094a1cea67" providerId="LiveId" clId="{F3CD2519-EE91-4703-98EF-2CAF76E886DF}" dt="2024-09-08T12:22:21.288" v="399" actId="207"/>
          <ac:spMkLst>
            <pc:docMk/>
            <pc:sldMk cId="3837063560" sldId="271"/>
            <ac:spMk id="2" creationId="{00000000-0000-0000-0000-000000000000}"/>
          </ac:spMkLst>
        </pc:spChg>
        <pc:spChg chg="mod">
          <ac:chgData name="Małgorzata Miszczak" userId="64f674094a1cea67" providerId="LiveId" clId="{F3CD2519-EE91-4703-98EF-2CAF76E886DF}" dt="2024-09-08T11:52:41.009" v="243" actId="20577"/>
          <ac:spMkLst>
            <pc:docMk/>
            <pc:sldMk cId="3837063560" sldId="271"/>
            <ac:spMk id="3" creationId="{00000000-0000-0000-0000-000000000000}"/>
          </ac:spMkLst>
        </pc:spChg>
        <pc:picChg chg="del">
          <ac:chgData name="Małgorzata Miszczak" userId="64f674094a1cea67" providerId="LiveId" clId="{F3CD2519-EE91-4703-98EF-2CAF76E886DF}" dt="2024-09-08T11:26:07.968" v="39" actId="21"/>
          <ac:picMkLst>
            <pc:docMk/>
            <pc:sldMk cId="3837063560" sldId="271"/>
            <ac:picMk id="4" creationId="{00000000-0000-0000-0000-000000000000}"/>
          </ac:picMkLst>
        </pc:picChg>
        <pc:picChg chg="add del mod">
          <ac:chgData name="Małgorzata Miszczak" userId="64f674094a1cea67" providerId="LiveId" clId="{F3CD2519-EE91-4703-98EF-2CAF76E886DF}" dt="2024-09-08T11:26:15.740" v="41" actId="21"/>
          <ac:picMkLst>
            <pc:docMk/>
            <pc:sldMk cId="3837063560" sldId="271"/>
            <ac:picMk id="5" creationId="{00000000-0000-0000-0000-000000000000}"/>
          </ac:picMkLst>
        </pc:picChg>
        <pc:picChg chg="add mod">
          <ac:chgData name="Małgorzata Miszczak" userId="64f674094a1cea67" providerId="LiveId" clId="{F3CD2519-EE91-4703-98EF-2CAF76E886DF}" dt="2024-09-08T11:26:24.640" v="42"/>
          <ac:picMkLst>
            <pc:docMk/>
            <pc:sldMk cId="3837063560" sldId="271"/>
            <ac:picMk id="6" creationId="{058C4F90-4F5E-91FD-4D7E-4911951D4C2B}"/>
          </ac:picMkLst>
        </pc:picChg>
      </pc:sldChg>
      <pc:sldChg chg="addSp delSp modSp mod">
        <pc:chgData name="Małgorzata Miszczak" userId="64f674094a1cea67" providerId="LiveId" clId="{F3CD2519-EE91-4703-98EF-2CAF76E886DF}" dt="2024-09-08T12:16:14.908" v="350" actId="20577"/>
        <pc:sldMkLst>
          <pc:docMk/>
          <pc:sldMk cId="3806541838" sldId="272"/>
        </pc:sldMkLst>
        <pc:spChg chg="mod">
          <ac:chgData name="Małgorzata Miszczak" userId="64f674094a1cea67" providerId="LiveId" clId="{F3CD2519-EE91-4703-98EF-2CAF76E886DF}" dt="2024-09-08T12:16:14.908" v="350" actId="20577"/>
          <ac:spMkLst>
            <pc:docMk/>
            <pc:sldMk cId="3806541838" sldId="272"/>
            <ac:spMk id="3" creationId="{00000000-0000-0000-0000-000000000000}"/>
          </ac:spMkLst>
        </pc:spChg>
        <pc:picChg chg="del">
          <ac:chgData name="Małgorzata Miszczak" userId="64f674094a1cea67" providerId="LiveId" clId="{F3CD2519-EE91-4703-98EF-2CAF76E886DF}" dt="2024-09-08T11:27:09.864" v="47" actId="21"/>
          <ac:picMkLst>
            <pc:docMk/>
            <pc:sldMk cId="3806541838" sldId="272"/>
            <ac:picMk id="4" creationId="{00000000-0000-0000-0000-000000000000}"/>
          </ac:picMkLst>
        </pc:picChg>
        <pc:picChg chg="add mod">
          <ac:chgData name="Małgorzata Miszczak" userId="64f674094a1cea67" providerId="LiveId" clId="{F3CD2519-EE91-4703-98EF-2CAF76E886DF}" dt="2024-09-08T11:27:18.960" v="48"/>
          <ac:picMkLst>
            <pc:docMk/>
            <pc:sldMk cId="3806541838" sldId="272"/>
            <ac:picMk id="5" creationId="{5CEBA2BA-8F3E-D4E2-BF0D-22A168C15923}"/>
          </ac:picMkLst>
        </pc:picChg>
      </pc:sldChg>
      <pc:sldChg chg="addSp delSp modSp mod">
        <pc:chgData name="Małgorzata Miszczak" userId="64f674094a1cea67" providerId="LiveId" clId="{F3CD2519-EE91-4703-98EF-2CAF76E886DF}" dt="2024-09-08T12:20:03.008" v="396" actId="20577"/>
        <pc:sldMkLst>
          <pc:docMk/>
          <pc:sldMk cId="1043039911" sldId="274"/>
        </pc:sldMkLst>
        <pc:spChg chg="mod">
          <ac:chgData name="Małgorzata Miszczak" userId="64f674094a1cea67" providerId="LiveId" clId="{F3CD2519-EE91-4703-98EF-2CAF76E886DF}" dt="2024-09-08T12:20:03.008" v="396" actId="20577"/>
          <ac:spMkLst>
            <pc:docMk/>
            <pc:sldMk cId="1043039911" sldId="274"/>
            <ac:spMk id="3" creationId="{00000000-0000-0000-0000-000000000000}"/>
          </ac:spMkLst>
        </pc:spChg>
        <pc:picChg chg="del">
          <ac:chgData name="Małgorzata Miszczak" userId="64f674094a1cea67" providerId="LiveId" clId="{F3CD2519-EE91-4703-98EF-2CAF76E886DF}" dt="2024-09-08T11:27:25.627" v="49" actId="21"/>
          <ac:picMkLst>
            <pc:docMk/>
            <pc:sldMk cId="1043039911" sldId="274"/>
            <ac:picMk id="4" creationId="{00000000-0000-0000-0000-000000000000}"/>
          </ac:picMkLst>
        </pc:picChg>
        <pc:picChg chg="add mod">
          <ac:chgData name="Małgorzata Miszczak" userId="64f674094a1cea67" providerId="LiveId" clId="{F3CD2519-EE91-4703-98EF-2CAF76E886DF}" dt="2024-09-08T11:28:07.405" v="53"/>
          <ac:picMkLst>
            <pc:docMk/>
            <pc:sldMk cId="1043039911" sldId="274"/>
            <ac:picMk id="5" creationId="{B4D3423C-B407-C5FA-7D1E-DBBFEE3866F3}"/>
          </ac:picMkLst>
        </pc:picChg>
      </pc:sldChg>
      <pc:sldChg chg="addSp delSp modSp mod">
        <pc:chgData name="Małgorzata Miszczak" userId="64f674094a1cea67" providerId="LiveId" clId="{F3CD2519-EE91-4703-98EF-2CAF76E886DF}" dt="2024-09-08T12:17:14.889" v="361" actId="12"/>
        <pc:sldMkLst>
          <pc:docMk/>
          <pc:sldMk cId="3147887588" sldId="275"/>
        </pc:sldMkLst>
        <pc:spChg chg="mod">
          <ac:chgData name="Małgorzata Miszczak" userId="64f674094a1cea67" providerId="LiveId" clId="{F3CD2519-EE91-4703-98EF-2CAF76E886DF}" dt="2024-09-08T12:17:14.889" v="361" actId="12"/>
          <ac:spMkLst>
            <pc:docMk/>
            <pc:sldMk cId="3147887588" sldId="275"/>
            <ac:spMk id="3" creationId="{00000000-0000-0000-0000-000000000000}"/>
          </ac:spMkLst>
        </pc:spChg>
        <pc:picChg chg="add del">
          <ac:chgData name="Małgorzata Miszczak" userId="64f674094a1cea67" providerId="LiveId" clId="{F3CD2519-EE91-4703-98EF-2CAF76E886DF}" dt="2024-09-08T11:27:58.472" v="52" actId="21"/>
          <ac:picMkLst>
            <pc:docMk/>
            <pc:sldMk cId="3147887588" sldId="275"/>
            <ac:picMk id="4" creationId="{00000000-0000-0000-0000-000000000000}"/>
          </ac:picMkLst>
        </pc:picChg>
        <pc:picChg chg="add mod">
          <ac:chgData name="Małgorzata Miszczak" userId="64f674094a1cea67" providerId="LiveId" clId="{F3CD2519-EE91-4703-98EF-2CAF76E886DF}" dt="2024-09-08T11:28:12.583" v="54"/>
          <ac:picMkLst>
            <pc:docMk/>
            <pc:sldMk cId="3147887588" sldId="275"/>
            <ac:picMk id="5" creationId="{74DC8E10-2EFF-8ADD-7E22-1A5FAEB35EE4}"/>
          </ac:picMkLst>
        </pc:picChg>
      </pc:sldChg>
      <pc:sldChg chg="addSp delSp modSp mod">
        <pc:chgData name="Małgorzata Miszczak" userId="64f674094a1cea67" providerId="LiveId" clId="{F3CD2519-EE91-4703-98EF-2CAF76E886DF}" dt="2024-09-08T12:17:53.302" v="367" actId="20577"/>
        <pc:sldMkLst>
          <pc:docMk/>
          <pc:sldMk cId="2032903086" sldId="276"/>
        </pc:sldMkLst>
        <pc:spChg chg="mod">
          <ac:chgData name="Małgorzata Miszczak" userId="64f674094a1cea67" providerId="LiveId" clId="{F3CD2519-EE91-4703-98EF-2CAF76E886DF}" dt="2024-09-08T12:17:53.302" v="367" actId="20577"/>
          <ac:spMkLst>
            <pc:docMk/>
            <pc:sldMk cId="2032903086" sldId="276"/>
            <ac:spMk id="3" creationId="{00000000-0000-0000-0000-000000000000}"/>
          </ac:spMkLst>
        </pc:spChg>
        <pc:picChg chg="del">
          <ac:chgData name="Małgorzata Miszczak" userId="64f674094a1cea67" providerId="LiveId" clId="{F3CD2519-EE91-4703-98EF-2CAF76E886DF}" dt="2024-09-08T11:28:18.120" v="55" actId="21"/>
          <ac:picMkLst>
            <pc:docMk/>
            <pc:sldMk cId="2032903086" sldId="276"/>
            <ac:picMk id="4" creationId="{00000000-0000-0000-0000-000000000000}"/>
          </ac:picMkLst>
        </pc:picChg>
        <pc:picChg chg="add mod">
          <ac:chgData name="Małgorzata Miszczak" userId="64f674094a1cea67" providerId="LiveId" clId="{F3CD2519-EE91-4703-98EF-2CAF76E886DF}" dt="2024-09-08T11:29:07.657" v="61"/>
          <ac:picMkLst>
            <pc:docMk/>
            <pc:sldMk cId="2032903086" sldId="276"/>
            <ac:picMk id="5" creationId="{1629B4A6-0229-D5B9-0485-3EEAC65F7F47}"/>
          </ac:picMkLst>
        </pc:picChg>
      </pc:sldChg>
      <pc:sldChg chg="addSp delSp modSp mod">
        <pc:chgData name="Małgorzata Miszczak" userId="64f674094a1cea67" providerId="LiveId" clId="{F3CD2519-EE91-4703-98EF-2CAF76E886DF}" dt="2024-09-08T12:18:35.001" v="375" actId="20577"/>
        <pc:sldMkLst>
          <pc:docMk/>
          <pc:sldMk cId="2205886405" sldId="277"/>
        </pc:sldMkLst>
        <pc:spChg chg="mod">
          <ac:chgData name="Małgorzata Miszczak" userId="64f674094a1cea67" providerId="LiveId" clId="{F3CD2519-EE91-4703-98EF-2CAF76E886DF}" dt="2024-09-08T12:18:35.001" v="375" actId="20577"/>
          <ac:spMkLst>
            <pc:docMk/>
            <pc:sldMk cId="2205886405" sldId="277"/>
            <ac:spMk id="3" creationId="{00000000-0000-0000-0000-000000000000}"/>
          </ac:spMkLst>
        </pc:spChg>
        <pc:picChg chg="del">
          <ac:chgData name="Małgorzata Miszczak" userId="64f674094a1cea67" providerId="LiveId" clId="{F3CD2519-EE91-4703-98EF-2CAF76E886DF}" dt="2024-09-08T11:28:32.835" v="57" actId="21"/>
          <ac:picMkLst>
            <pc:docMk/>
            <pc:sldMk cId="2205886405" sldId="277"/>
            <ac:picMk id="4" creationId="{00000000-0000-0000-0000-000000000000}"/>
          </ac:picMkLst>
        </pc:picChg>
        <pc:picChg chg="add mod">
          <ac:chgData name="Małgorzata Miszczak" userId="64f674094a1cea67" providerId="LiveId" clId="{F3CD2519-EE91-4703-98EF-2CAF76E886DF}" dt="2024-09-08T11:29:18.493" v="63"/>
          <ac:picMkLst>
            <pc:docMk/>
            <pc:sldMk cId="2205886405" sldId="277"/>
            <ac:picMk id="5" creationId="{829D2077-EB77-9720-892D-DE0829903219}"/>
          </ac:picMkLst>
        </pc:picChg>
      </pc:sldChg>
      <pc:sldChg chg="addSp delSp modSp mod">
        <pc:chgData name="Małgorzata Miszczak" userId="64f674094a1cea67" providerId="LiveId" clId="{F3CD2519-EE91-4703-98EF-2CAF76E886DF}" dt="2024-09-08T12:19:23.446" v="388" actId="20577"/>
        <pc:sldMkLst>
          <pc:docMk/>
          <pc:sldMk cId="3051903461" sldId="278"/>
        </pc:sldMkLst>
        <pc:spChg chg="mod">
          <ac:chgData name="Małgorzata Miszczak" userId="64f674094a1cea67" providerId="LiveId" clId="{F3CD2519-EE91-4703-98EF-2CAF76E886DF}" dt="2024-09-08T12:19:23.446" v="388" actId="20577"/>
          <ac:spMkLst>
            <pc:docMk/>
            <pc:sldMk cId="3051903461" sldId="278"/>
            <ac:spMk id="3" creationId="{00000000-0000-0000-0000-000000000000}"/>
          </ac:spMkLst>
        </pc:spChg>
        <pc:picChg chg="del">
          <ac:chgData name="Małgorzata Miszczak" userId="64f674094a1cea67" providerId="LiveId" clId="{F3CD2519-EE91-4703-98EF-2CAF76E886DF}" dt="2024-09-08T11:28:51.401" v="60" actId="21"/>
          <ac:picMkLst>
            <pc:docMk/>
            <pc:sldMk cId="3051903461" sldId="278"/>
            <ac:picMk id="4" creationId="{00000000-0000-0000-0000-000000000000}"/>
          </ac:picMkLst>
        </pc:picChg>
        <pc:picChg chg="add mod">
          <ac:chgData name="Małgorzata Miszczak" userId="64f674094a1cea67" providerId="LiveId" clId="{F3CD2519-EE91-4703-98EF-2CAF76E886DF}" dt="2024-09-08T11:29:44.125" v="66"/>
          <ac:picMkLst>
            <pc:docMk/>
            <pc:sldMk cId="3051903461" sldId="278"/>
            <ac:picMk id="5" creationId="{E1B1C168-1160-4128-01FF-1A8C4C6B4305}"/>
          </ac:picMkLst>
        </pc:picChg>
      </pc:sldChg>
      <pc:sldChg chg="addSp delSp modSp mod">
        <pc:chgData name="Małgorzata Miszczak" userId="64f674094a1cea67" providerId="LiveId" clId="{F3CD2519-EE91-4703-98EF-2CAF76E886DF}" dt="2024-09-08T12:22:31.056" v="400" actId="207"/>
        <pc:sldMkLst>
          <pc:docMk/>
          <pc:sldMk cId="2924511030" sldId="279"/>
        </pc:sldMkLst>
        <pc:spChg chg="mod">
          <ac:chgData name="Małgorzata Miszczak" userId="64f674094a1cea67" providerId="LiveId" clId="{F3CD2519-EE91-4703-98EF-2CAF76E886DF}" dt="2024-09-08T12:22:31.056" v="400" actId="207"/>
          <ac:spMkLst>
            <pc:docMk/>
            <pc:sldMk cId="2924511030" sldId="279"/>
            <ac:spMk id="2" creationId="{00000000-0000-0000-0000-000000000000}"/>
          </ac:spMkLst>
        </pc:spChg>
        <pc:spChg chg="mod">
          <ac:chgData name="Małgorzata Miszczak" userId="64f674094a1cea67" providerId="LiveId" clId="{F3CD2519-EE91-4703-98EF-2CAF76E886DF}" dt="2024-09-08T11:37:36.429" v="114" actId="20577"/>
          <ac:spMkLst>
            <pc:docMk/>
            <pc:sldMk cId="2924511030" sldId="279"/>
            <ac:spMk id="3" creationId="{00000000-0000-0000-0000-000000000000}"/>
          </ac:spMkLst>
        </pc:spChg>
        <pc:picChg chg="del">
          <ac:chgData name="Małgorzata Miszczak" userId="64f674094a1cea67" providerId="LiveId" clId="{F3CD2519-EE91-4703-98EF-2CAF76E886DF}" dt="2024-09-08T11:26:35.161" v="43" actId="21"/>
          <ac:picMkLst>
            <pc:docMk/>
            <pc:sldMk cId="2924511030" sldId="279"/>
            <ac:picMk id="4" creationId="{00000000-0000-0000-0000-000000000000}"/>
          </ac:picMkLst>
        </pc:picChg>
        <pc:picChg chg="add mod">
          <ac:chgData name="Małgorzata Miszczak" userId="64f674094a1cea67" providerId="LiveId" clId="{F3CD2519-EE91-4703-98EF-2CAF76E886DF}" dt="2024-09-08T11:26:46.019" v="44"/>
          <ac:picMkLst>
            <pc:docMk/>
            <pc:sldMk cId="2924511030" sldId="279"/>
            <ac:picMk id="5" creationId="{3323E81E-6F0B-0D6D-572A-0F1224FAB3D8}"/>
          </ac:picMkLst>
        </pc:picChg>
      </pc:sldChg>
      <pc:sldChg chg="addSp delSp modSp mod">
        <pc:chgData name="Małgorzata Miszczak" userId="64f674094a1cea67" providerId="LiveId" clId="{F3CD2519-EE91-4703-98EF-2CAF76E886DF}" dt="2024-09-08T12:18:12.808" v="371" actId="20577"/>
        <pc:sldMkLst>
          <pc:docMk/>
          <pc:sldMk cId="1388628454" sldId="280"/>
        </pc:sldMkLst>
        <pc:spChg chg="mod">
          <ac:chgData name="Małgorzata Miszczak" userId="64f674094a1cea67" providerId="LiveId" clId="{F3CD2519-EE91-4703-98EF-2CAF76E886DF}" dt="2024-09-08T12:18:12.808" v="371" actId="20577"/>
          <ac:spMkLst>
            <pc:docMk/>
            <pc:sldMk cId="1388628454" sldId="280"/>
            <ac:spMk id="3" creationId="{00000000-0000-0000-0000-000000000000}"/>
          </ac:spMkLst>
        </pc:spChg>
        <pc:picChg chg="del">
          <ac:chgData name="Małgorzata Miszczak" userId="64f674094a1cea67" providerId="LiveId" clId="{F3CD2519-EE91-4703-98EF-2CAF76E886DF}" dt="2024-09-08T11:28:25.222" v="56" actId="21"/>
          <ac:picMkLst>
            <pc:docMk/>
            <pc:sldMk cId="1388628454" sldId="280"/>
            <ac:picMk id="4" creationId="{00000000-0000-0000-0000-000000000000}"/>
          </ac:picMkLst>
        </pc:picChg>
        <pc:picChg chg="add mod">
          <ac:chgData name="Małgorzata Miszczak" userId="64f674094a1cea67" providerId="LiveId" clId="{F3CD2519-EE91-4703-98EF-2CAF76E886DF}" dt="2024-09-08T11:29:11.812" v="62"/>
          <ac:picMkLst>
            <pc:docMk/>
            <pc:sldMk cId="1388628454" sldId="280"/>
            <ac:picMk id="5" creationId="{18EBA5B7-FC2D-BEA7-F08B-CC00AD71DDCA}"/>
          </ac:picMkLst>
        </pc:picChg>
      </pc:sldChg>
      <pc:sldChg chg="addSp delSp modSp mod">
        <pc:chgData name="Małgorzata Miszczak" userId="64f674094a1cea67" providerId="LiveId" clId="{F3CD2519-EE91-4703-98EF-2CAF76E886DF}" dt="2024-09-08T11:51:58.959" v="240" actId="20577"/>
        <pc:sldMkLst>
          <pc:docMk/>
          <pc:sldMk cId="3790661131" sldId="281"/>
        </pc:sldMkLst>
        <pc:spChg chg="mod">
          <ac:chgData name="Małgorzata Miszczak" userId="64f674094a1cea67" providerId="LiveId" clId="{F3CD2519-EE91-4703-98EF-2CAF76E886DF}" dt="2024-09-08T11:51:58.959" v="240" actId="20577"/>
          <ac:spMkLst>
            <pc:docMk/>
            <pc:sldMk cId="3790661131" sldId="281"/>
            <ac:spMk id="3" creationId="{00000000-0000-0000-0000-000000000000}"/>
          </ac:spMkLst>
        </pc:spChg>
        <pc:picChg chg="del">
          <ac:chgData name="Małgorzata Miszczak" userId="64f674094a1cea67" providerId="LiveId" clId="{F3CD2519-EE91-4703-98EF-2CAF76E886DF}" dt="2024-09-08T11:28:39.325" v="58" actId="21"/>
          <ac:picMkLst>
            <pc:docMk/>
            <pc:sldMk cId="3790661131" sldId="281"/>
            <ac:picMk id="4" creationId="{00000000-0000-0000-0000-000000000000}"/>
          </ac:picMkLst>
        </pc:picChg>
        <pc:picChg chg="add mod">
          <ac:chgData name="Małgorzata Miszczak" userId="64f674094a1cea67" providerId="LiveId" clId="{F3CD2519-EE91-4703-98EF-2CAF76E886DF}" dt="2024-09-08T11:29:26.207" v="64"/>
          <ac:picMkLst>
            <pc:docMk/>
            <pc:sldMk cId="3790661131" sldId="281"/>
            <ac:picMk id="5" creationId="{43D03B06-C3FA-3B11-064E-2A7D2BC9CD62}"/>
          </ac:picMkLst>
        </pc:picChg>
      </pc:sldChg>
      <pc:sldChg chg="addSp delSp modSp mod">
        <pc:chgData name="Małgorzata Miszczak" userId="64f674094a1cea67" providerId="LiveId" clId="{F3CD2519-EE91-4703-98EF-2CAF76E886DF}" dt="2024-09-08T12:19:07.568" v="385" actId="20577"/>
        <pc:sldMkLst>
          <pc:docMk/>
          <pc:sldMk cId="1497517017" sldId="282"/>
        </pc:sldMkLst>
        <pc:spChg chg="mod">
          <ac:chgData name="Małgorzata Miszczak" userId="64f674094a1cea67" providerId="LiveId" clId="{F3CD2519-EE91-4703-98EF-2CAF76E886DF}" dt="2024-09-08T12:19:07.568" v="385" actId="20577"/>
          <ac:spMkLst>
            <pc:docMk/>
            <pc:sldMk cId="1497517017" sldId="282"/>
            <ac:spMk id="3" creationId="{00000000-0000-0000-0000-000000000000}"/>
          </ac:spMkLst>
        </pc:spChg>
        <pc:picChg chg="del">
          <ac:chgData name="Małgorzata Miszczak" userId="64f674094a1cea67" providerId="LiveId" clId="{F3CD2519-EE91-4703-98EF-2CAF76E886DF}" dt="2024-09-08T11:28:44.272" v="59" actId="21"/>
          <ac:picMkLst>
            <pc:docMk/>
            <pc:sldMk cId="1497517017" sldId="282"/>
            <ac:picMk id="4" creationId="{00000000-0000-0000-0000-000000000000}"/>
          </ac:picMkLst>
        </pc:picChg>
        <pc:picChg chg="add mod">
          <ac:chgData name="Małgorzata Miszczak" userId="64f674094a1cea67" providerId="LiveId" clId="{F3CD2519-EE91-4703-98EF-2CAF76E886DF}" dt="2024-09-08T11:29:38.044" v="65"/>
          <ac:picMkLst>
            <pc:docMk/>
            <pc:sldMk cId="1497517017" sldId="282"/>
            <ac:picMk id="5" creationId="{E82CE8F2-CDBC-31B6-F267-1EBFBDD2469D}"/>
          </ac:picMkLst>
        </pc:picChg>
      </pc:sldChg>
      <pc:sldChg chg="modSp mod">
        <pc:chgData name="Małgorzata Miszczak" userId="64f674094a1cea67" providerId="LiveId" clId="{F3CD2519-EE91-4703-98EF-2CAF76E886DF}" dt="2024-09-08T12:22:47.424" v="401" actId="207"/>
        <pc:sldMkLst>
          <pc:docMk/>
          <pc:sldMk cId="2637645925" sldId="283"/>
        </pc:sldMkLst>
        <pc:spChg chg="mod">
          <ac:chgData name="Małgorzata Miszczak" userId="64f674094a1cea67" providerId="LiveId" clId="{F3CD2519-EE91-4703-98EF-2CAF76E886DF}" dt="2024-09-08T12:22:47.424" v="401" actId="207"/>
          <ac:spMkLst>
            <pc:docMk/>
            <pc:sldMk cId="2637645925" sldId="283"/>
            <ac:spMk id="2" creationId="{00000000-0000-0000-0000-000000000000}"/>
          </ac:spMkLst>
        </pc:spChg>
        <pc:spChg chg="mod">
          <ac:chgData name="Małgorzata Miszczak" userId="64f674094a1cea67" providerId="LiveId" clId="{F3CD2519-EE91-4703-98EF-2CAF76E886DF}" dt="2024-09-08T11:37:59.717" v="118" actId="20577"/>
          <ac:spMkLst>
            <pc:docMk/>
            <pc:sldMk cId="2637645925" sldId="283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2A8250-49A0-402E-915C-2A9371D0546D}" type="datetimeFigureOut">
              <a:rPr lang="pl-PL" smtClean="0"/>
              <a:t>08.09.2026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A8F320-492B-4F4D-B075-A08B97FD18D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27298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A8F320-492B-4F4D-B075-A08B97FD18D8}" type="slidenum">
              <a:rPr lang="pl-PL" smtClean="0"/>
              <a:t>23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327588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A8F320-492B-4F4D-B075-A08B97FD18D8}" type="slidenum">
              <a:rPr lang="pl-PL" smtClean="0"/>
              <a:t>24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210920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A8F320-492B-4F4D-B075-A08B97FD18D8}" type="slidenum">
              <a:rPr lang="pl-PL" smtClean="0"/>
              <a:t>25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141315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FD563-EA6B-4593-8A9E-6C8D2AC41020}" type="datetimeFigureOut">
              <a:rPr lang="pl-PL" smtClean="0"/>
              <a:t>08.09.2026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BB69-035F-4D4A-8A4A-BDCDC642288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720893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FD563-EA6B-4593-8A9E-6C8D2AC41020}" type="datetimeFigureOut">
              <a:rPr lang="pl-PL" smtClean="0"/>
              <a:t>08.09.2026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BB69-035F-4D4A-8A4A-BDCDC642288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26375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FD563-EA6B-4593-8A9E-6C8D2AC41020}" type="datetimeFigureOut">
              <a:rPr lang="pl-PL" smtClean="0"/>
              <a:t>08.09.2026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BB69-035F-4D4A-8A4A-BDCDC642288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578830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FD563-EA6B-4593-8A9E-6C8D2AC41020}" type="datetimeFigureOut">
              <a:rPr lang="pl-PL" smtClean="0"/>
              <a:t>08.09.2026</a:t>
            </a:fld>
            <a:endParaRPr lang="pl-PL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BB69-035F-4D4A-8A4A-BDCDC642288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80501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FD563-EA6B-4593-8A9E-6C8D2AC41020}" type="datetimeFigureOut">
              <a:rPr lang="pl-PL" smtClean="0"/>
              <a:t>08.09.2026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BB69-035F-4D4A-8A4A-BDCDC642288B}" type="slidenum">
              <a:rPr lang="pl-PL" smtClean="0"/>
              <a:t>‹#›</a:t>
            </a:fld>
            <a:endParaRPr lang="pl-PL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101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FD563-EA6B-4593-8A9E-6C8D2AC41020}" type="datetimeFigureOut">
              <a:rPr lang="pl-PL" smtClean="0"/>
              <a:t>08.09.2026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BB69-035F-4D4A-8A4A-BDCDC642288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37528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FD563-EA6B-4593-8A9E-6C8D2AC41020}" type="datetimeFigureOut">
              <a:rPr lang="pl-PL" smtClean="0"/>
              <a:t>08.09.2026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BB69-035F-4D4A-8A4A-BDCDC642288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38520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FD563-EA6B-4593-8A9E-6C8D2AC41020}" type="datetimeFigureOut">
              <a:rPr lang="pl-PL" smtClean="0"/>
              <a:t>08.09.2026</a:t>
            </a:fld>
            <a:endParaRPr lang="pl-PL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pl-PL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BB69-035F-4D4A-8A4A-BDCDC642288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37977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3ABFD563-EA6B-4593-8A9E-6C8D2AC41020}" type="datetimeFigureOut">
              <a:rPr lang="pl-PL" smtClean="0"/>
              <a:t>08.09.2026</a:t>
            </a:fld>
            <a:endParaRPr lang="pl-PL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pl-PL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BB69-035F-4D4A-8A4A-BDCDC642288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31308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FD563-EA6B-4593-8A9E-6C8D2AC41020}" type="datetimeFigureOut">
              <a:rPr lang="pl-PL" smtClean="0"/>
              <a:t>08.09.2026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BB69-035F-4D4A-8A4A-BDCDC642288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7982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FD563-EA6B-4593-8A9E-6C8D2AC41020}" type="datetimeFigureOut">
              <a:rPr lang="pl-PL" smtClean="0"/>
              <a:t>08.09.2026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BB69-035F-4D4A-8A4A-BDCDC642288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92868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3ABFD563-EA6B-4593-8A9E-6C8D2AC41020}" type="datetimeFigureOut">
              <a:rPr lang="pl-PL" smtClean="0"/>
              <a:t>08.09.2026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CC2DBB69-035F-4D4A-8A4A-BDCDC642288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78044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600200" y="878774"/>
            <a:ext cx="8991600" cy="4044208"/>
          </a:xfrm>
        </p:spPr>
        <p:txBody>
          <a:bodyPr>
            <a:normAutofit/>
          </a:bodyPr>
          <a:lstStyle/>
          <a:p>
            <a:r>
              <a:rPr lang="pl-PL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"/>
                <a:cs typeface="Calibri" panose="020F0502020204030204" pitchFamily="34" charset="0"/>
              </a:rPr>
              <a:t>Program</a:t>
            </a:r>
            <a:r>
              <a:rPr lang="pl-PL" sz="4000" b="1" dirty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"/>
                <a:cs typeface="Calibri" panose="020F0502020204030204" pitchFamily="34" charset="0"/>
              </a:rPr>
              <a:t> wychowawczo-profilaktyczny </a:t>
            </a:r>
            <a:br>
              <a:rPr lang="pl-PL" sz="4000" b="1" dirty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"/>
                <a:cs typeface="Calibri" panose="020F0502020204030204" pitchFamily="34" charset="0"/>
              </a:rPr>
            </a:br>
            <a:r>
              <a:rPr lang="pl-PL" sz="4000" b="1" dirty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"/>
                <a:cs typeface="Calibri" panose="020F0502020204030204" pitchFamily="34" charset="0"/>
              </a:rPr>
              <a:t>XXXII Liceum Ogólnokształcącego</a:t>
            </a:r>
            <a:br>
              <a:rPr lang="pl-PL" sz="4000" b="1" dirty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"/>
                <a:cs typeface="Calibri" panose="020F0502020204030204" pitchFamily="34" charset="0"/>
              </a:rPr>
            </a:br>
            <a:r>
              <a:rPr lang="pl-PL" sz="4000" b="1" dirty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"/>
                <a:cs typeface="Calibri" panose="020F0502020204030204" pitchFamily="34" charset="0"/>
              </a:rPr>
              <a:t> w Łodzi       </a:t>
            </a:r>
            <a:br>
              <a:rPr lang="pl-PL" sz="4000" b="1" dirty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"/>
                <a:cs typeface="Calibri" panose="020F0502020204030204" pitchFamily="34" charset="0"/>
              </a:rPr>
            </a:br>
            <a:r>
              <a:rPr lang="pl-PL" sz="4000" b="1" dirty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"/>
                <a:cs typeface="Calibri" panose="020F0502020204030204" pitchFamily="34" charset="0"/>
              </a:rPr>
              <a:t>im. Haliny Poświatowskiej</a:t>
            </a:r>
            <a:endParaRPr lang="pl-PL" sz="4000" dirty="0"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ptos "/>
              <a:cs typeface="Calibri" panose="020F0502020204030204" pitchFamily="34" charset="0"/>
            </a:endParaRPr>
          </a:p>
        </p:txBody>
      </p:sp>
      <p:pic>
        <p:nvPicPr>
          <p:cNvPr id="4" name="Obraz 3" descr="Obraz zawierający sztuka, kwiat, design&#10;&#10;Opis wygenerowany automatycznie">
            <a:extLst>
              <a:ext uri="{FF2B5EF4-FFF2-40B4-BE49-F238E27FC236}">
                <a16:creationId xmlns:a16="http://schemas.microsoft.com/office/drawing/2014/main" id="{5E36B011-0195-EC31-07D0-84357EBCAA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2" y="-11423"/>
            <a:ext cx="1441390" cy="1441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9974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31136" y="465826"/>
            <a:ext cx="7729728" cy="1161093"/>
          </a:xfrm>
        </p:spPr>
        <p:txBody>
          <a:bodyPr>
            <a:normAutofit/>
          </a:bodyPr>
          <a:lstStyle/>
          <a:p>
            <a:r>
              <a:rPr lang="pl-PL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"/>
              </a:rPr>
              <a:t>Opracowany na podstawie</a:t>
            </a:r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"/>
              </a:rPr>
              <a:t>:</a:t>
            </a:r>
            <a:b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"/>
              </a:rPr>
            </a:br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"/>
              </a:rPr>
              <a:t>              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99491" y="1828800"/>
            <a:ext cx="8977745" cy="4809506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pl-PL" dirty="0"/>
          </a:p>
          <a:p>
            <a:pPr lvl="0" algn="just"/>
            <a:r>
              <a:rPr lang="pl-PL" sz="3200" b="1" dirty="0">
                <a:latin typeface="Aptos "/>
                <a:cs typeface="Calibri" panose="020F0502020204030204" pitchFamily="34" charset="0"/>
              </a:rPr>
              <a:t>Konstytucja Rzeczpospolitej Polskiej </a:t>
            </a:r>
            <a:r>
              <a:rPr lang="pl-PL" sz="3200" dirty="0">
                <a:latin typeface="Aptos "/>
                <a:cs typeface="Calibri" panose="020F0502020204030204" pitchFamily="34" charset="0"/>
              </a:rPr>
              <a:t>z 2 kwietnia 1997r. (Dz.U. z 1997 r. </a:t>
            </a:r>
            <a:br>
              <a:rPr lang="pl-PL" sz="3200" dirty="0">
                <a:latin typeface="Aptos "/>
                <a:cs typeface="Calibri" panose="020F0502020204030204" pitchFamily="34" charset="0"/>
              </a:rPr>
            </a:br>
            <a:r>
              <a:rPr lang="pl-PL" sz="3200" dirty="0">
                <a:latin typeface="Aptos "/>
                <a:cs typeface="Calibri" panose="020F0502020204030204" pitchFamily="34" charset="0"/>
              </a:rPr>
              <a:t>nr 78, poz. 483 ze zm.) art. 48 ust1.</a:t>
            </a:r>
          </a:p>
          <a:p>
            <a:pPr lvl="0" algn="just"/>
            <a:r>
              <a:rPr lang="pl-PL" sz="3200" b="1" dirty="0">
                <a:latin typeface="Aptos "/>
                <a:cs typeface="Calibri" panose="020F0502020204030204" pitchFamily="34" charset="0"/>
              </a:rPr>
              <a:t>Konwencja o Prawach Dziecka</a:t>
            </a:r>
            <a:r>
              <a:rPr lang="pl-PL" sz="3200" dirty="0">
                <a:latin typeface="Aptos "/>
                <a:cs typeface="Calibri" panose="020F0502020204030204" pitchFamily="34" charset="0"/>
              </a:rPr>
              <a:t>, przyjęta przez Zgromadzenie Ogólne Narodów Zjednoczonych z 20 listopada 1989 r. (Dz.U. z 1991 r. nr 120,</a:t>
            </a:r>
            <a:br>
              <a:rPr lang="pl-PL" sz="3200" dirty="0">
                <a:latin typeface="Aptos "/>
                <a:cs typeface="Calibri" panose="020F0502020204030204" pitchFamily="34" charset="0"/>
              </a:rPr>
            </a:br>
            <a:r>
              <a:rPr lang="pl-PL" sz="3200" dirty="0">
                <a:latin typeface="Aptos "/>
                <a:cs typeface="Calibri" panose="020F0502020204030204" pitchFamily="34" charset="0"/>
              </a:rPr>
              <a:t> poz. 526).</a:t>
            </a:r>
          </a:p>
          <a:p>
            <a:pPr algn="just"/>
            <a:r>
              <a:rPr lang="pl-PL" sz="3200" dirty="0">
                <a:latin typeface="Aptos "/>
                <a:cs typeface="Calibri" panose="020F0502020204030204" pitchFamily="34" charset="0"/>
              </a:rPr>
              <a:t>Ustawa z 14 grudnia 2016 r. </a:t>
            </a:r>
            <a:r>
              <a:rPr lang="pl-PL" sz="3200" b="1" dirty="0">
                <a:latin typeface="Aptos "/>
                <a:cs typeface="Calibri" panose="020F0502020204030204" pitchFamily="34" charset="0"/>
              </a:rPr>
              <a:t>– Prawo oświatowe </a:t>
            </a:r>
            <a:r>
              <a:rPr lang="pl-PL" sz="3200" dirty="0">
                <a:latin typeface="Aptos "/>
                <a:cs typeface="Calibri" panose="020F0502020204030204" pitchFamily="34" charset="0"/>
              </a:rPr>
              <a:t>(Dz.U. z 2026 r. poz. 820).</a:t>
            </a:r>
          </a:p>
          <a:p>
            <a:pPr lvl="0" algn="just"/>
            <a:r>
              <a:rPr lang="pl-PL" sz="3200" dirty="0">
                <a:latin typeface="Aptos "/>
                <a:cs typeface="Calibri" panose="020F0502020204030204" pitchFamily="34" charset="0"/>
              </a:rPr>
              <a:t>Ustawa z 26 stycznia 1982 r. </a:t>
            </a:r>
            <a:r>
              <a:rPr lang="pl-PL" sz="3200" b="1" dirty="0">
                <a:latin typeface="Aptos "/>
                <a:cs typeface="Calibri" panose="020F0502020204030204" pitchFamily="34" charset="0"/>
              </a:rPr>
              <a:t>– Karta Nauczyciela </a:t>
            </a:r>
            <a:r>
              <a:rPr lang="pl-PL" sz="3200" dirty="0">
                <a:latin typeface="Aptos "/>
                <a:cs typeface="Calibri" panose="020F0502020204030204" pitchFamily="34" charset="0"/>
              </a:rPr>
              <a:t>(tekst jedn.: Dz.U. z 2026 r. poz. 515).</a:t>
            </a:r>
          </a:p>
          <a:p>
            <a:pPr lvl="0" algn="just"/>
            <a:r>
              <a:rPr lang="pl-PL" sz="3200" dirty="0">
                <a:latin typeface="Aptos "/>
                <a:cs typeface="Calibri" panose="020F0502020204030204" pitchFamily="34" charset="0"/>
              </a:rPr>
              <a:t>Ustawa z 7 września 1991 r. </a:t>
            </a:r>
            <a:r>
              <a:rPr lang="pl-PL" sz="3200" b="1" dirty="0">
                <a:latin typeface="Aptos "/>
                <a:cs typeface="Calibri" panose="020F0502020204030204" pitchFamily="34" charset="0"/>
              </a:rPr>
              <a:t>o systemie oświaty</a:t>
            </a:r>
            <a:r>
              <a:rPr lang="pl-PL" sz="3200" dirty="0">
                <a:latin typeface="Aptos "/>
                <a:cs typeface="Calibri" panose="020F0502020204030204" pitchFamily="34" charset="0"/>
              </a:rPr>
              <a:t> (tekst jedn.: Dz.U. z 2025 r. poz. 881).</a:t>
            </a:r>
          </a:p>
          <a:p>
            <a:pPr lvl="0" algn="just"/>
            <a:r>
              <a:rPr lang="pl-PL" sz="3200" dirty="0">
                <a:latin typeface="Aptos "/>
                <a:cs typeface="Calibri" panose="020F0502020204030204" pitchFamily="34" charset="0"/>
              </a:rPr>
              <a:t>Ustawa z 26 października 1982r</a:t>
            </a:r>
            <a:r>
              <a:rPr lang="pl-PL" sz="3200" b="1" dirty="0">
                <a:latin typeface="Aptos "/>
                <a:cs typeface="Calibri" panose="020F0502020204030204" pitchFamily="34" charset="0"/>
              </a:rPr>
              <a:t>. o wychowaniu w trzeźwości</a:t>
            </a:r>
            <a:br>
              <a:rPr lang="pl-PL" sz="3200" b="1" dirty="0">
                <a:latin typeface="Aptos "/>
                <a:cs typeface="Calibri" panose="020F0502020204030204" pitchFamily="34" charset="0"/>
              </a:rPr>
            </a:br>
            <a:r>
              <a:rPr lang="pl-PL" sz="3200" b="1" dirty="0">
                <a:latin typeface="Aptos "/>
                <a:cs typeface="Calibri" panose="020F0502020204030204" pitchFamily="34" charset="0"/>
              </a:rPr>
              <a:t> i przeciwdziałaniu alkoholizmowi</a:t>
            </a:r>
            <a:r>
              <a:rPr lang="pl-PL" sz="3200" dirty="0">
                <a:latin typeface="Aptos "/>
                <a:cs typeface="Calibri" panose="020F0502020204030204" pitchFamily="34" charset="0"/>
              </a:rPr>
              <a:t> (tekst jedn. Dz.U. z 2023 r. poz. 2151).</a:t>
            </a:r>
          </a:p>
          <a:p>
            <a:pPr algn="just"/>
            <a:r>
              <a:rPr lang="pl-PL" sz="3200" dirty="0">
                <a:latin typeface="Aptos "/>
                <a:cs typeface="Calibri" panose="020F0502020204030204" pitchFamily="34" charset="0"/>
              </a:rPr>
              <a:t>Ustawa z 29 lipca 2005r. </a:t>
            </a:r>
            <a:r>
              <a:rPr lang="pl-PL" sz="3200" b="1" dirty="0">
                <a:latin typeface="Aptos "/>
                <a:cs typeface="Calibri" panose="020F0502020204030204" pitchFamily="34" charset="0"/>
              </a:rPr>
              <a:t>o przeciwdziałaniu narkomanii </a:t>
            </a:r>
            <a:r>
              <a:rPr lang="pl-PL" sz="3200" dirty="0">
                <a:latin typeface="Aptos "/>
                <a:cs typeface="Calibri" panose="020F0502020204030204" pitchFamily="34" charset="0"/>
              </a:rPr>
              <a:t>(tekst jedn. Dz.U. </a:t>
            </a:r>
            <a:br>
              <a:rPr lang="pl-PL" sz="3200" dirty="0">
                <a:latin typeface="Aptos "/>
                <a:cs typeface="Calibri" panose="020F0502020204030204" pitchFamily="34" charset="0"/>
              </a:rPr>
            </a:br>
            <a:r>
              <a:rPr lang="pl-PL" sz="3200" dirty="0">
                <a:latin typeface="Aptos "/>
                <a:cs typeface="Calibri" panose="020F0502020204030204" pitchFamily="34" charset="0"/>
              </a:rPr>
              <a:t>z 2023 r. poz. 1939).</a:t>
            </a:r>
          </a:p>
          <a:p>
            <a:pPr lvl="0" algn="just"/>
            <a:endParaRPr lang="pl-PL" sz="3200" dirty="0">
              <a:latin typeface="Aptos "/>
              <a:cs typeface="Calibri" panose="020F0502020204030204" pitchFamily="34" charset="0"/>
            </a:endParaRPr>
          </a:p>
        </p:txBody>
      </p:sp>
      <p:pic>
        <p:nvPicPr>
          <p:cNvPr id="6" name="Obraz 5" descr="Obraz zawierający sztuka, kwiat, design&#10;&#10;Opis wygenerowany automatycznie">
            <a:extLst>
              <a:ext uri="{FF2B5EF4-FFF2-40B4-BE49-F238E27FC236}">
                <a16:creationId xmlns:a16="http://schemas.microsoft.com/office/drawing/2014/main" id="{23A75C88-02CB-CCE8-FA86-9CE7E8509F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2" y="-11423"/>
            <a:ext cx="1441390" cy="1441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896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543793" y="638355"/>
            <a:ext cx="10082150" cy="5883215"/>
          </a:xfrm>
        </p:spPr>
        <p:txBody>
          <a:bodyPr>
            <a:normAutofit fontScale="92500" lnSpcReduction="20000"/>
          </a:bodyPr>
          <a:lstStyle/>
          <a:p>
            <a:pPr lvl="0" algn="just"/>
            <a:r>
              <a:rPr lang="pl-PL" sz="2400" dirty="0">
                <a:latin typeface="Aptos "/>
                <a:cs typeface="Calibri" panose="020F0502020204030204" pitchFamily="34" charset="0"/>
              </a:rPr>
              <a:t>Ustawa z 9 listopada 1995r. </a:t>
            </a:r>
            <a:r>
              <a:rPr lang="pl-PL" sz="2400" b="1" dirty="0">
                <a:latin typeface="Aptos "/>
                <a:cs typeface="Calibri" panose="020F0502020204030204" pitchFamily="34" charset="0"/>
              </a:rPr>
              <a:t>o ochronie zdrowia przed następstwami używania tytoniu i wyrobów tytoniowych</a:t>
            </a:r>
            <a:r>
              <a:rPr lang="pl-PL" sz="2400" dirty="0">
                <a:latin typeface="Aptos "/>
                <a:cs typeface="Calibri" panose="020F0502020204030204" pitchFamily="34" charset="0"/>
              </a:rPr>
              <a:t> (tekst jedn. Dz.U. z 2024r. poz. 1162)</a:t>
            </a:r>
          </a:p>
          <a:p>
            <a:pPr lvl="0" algn="just"/>
            <a:r>
              <a:rPr lang="pl-PL" sz="2400" dirty="0">
                <a:latin typeface="Aptos "/>
                <a:cs typeface="Calibri" panose="020F0502020204030204" pitchFamily="34" charset="0"/>
              </a:rPr>
              <a:t>Ustawa z 9 czerwca 2022r. </a:t>
            </a:r>
            <a:r>
              <a:rPr lang="pl-PL" sz="2400" b="1" dirty="0">
                <a:latin typeface="Aptos "/>
                <a:cs typeface="Calibri" panose="020F0502020204030204" pitchFamily="34" charset="0"/>
              </a:rPr>
              <a:t>o wspieraniu i resocjalizacji nieletnich</a:t>
            </a:r>
            <a:r>
              <a:rPr lang="pl-PL" sz="2400" dirty="0">
                <a:latin typeface="Aptos "/>
                <a:cs typeface="Calibri" panose="020F0502020204030204" pitchFamily="34" charset="0"/>
              </a:rPr>
              <a:t> (Dz.U. z 2024r. poz. 978 ze zm.).</a:t>
            </a:r>
          </a:p>
          <a:p>
            <a:pPr lvl="0" algn="just"/>
            <a:r>
              <a:rPr lang="pl-PL" sz="2400" dirty="0">
                <a:latin typeface="Aptos "/>
                <a:cs typeface="Calibri" panose="020F0502020204030204" pitchFamily="34" charset="0"/>
              </a:rPr>
              <a:t>Ustawa z 13 maja 2016r. </a:t>
            </a:r>
            <a:r>
              <a:rPr lang="pl-PL" sz="2400" b="1" dirty="0">
                <a:latin typeface="Aptos "/>
                <a:cs typeface="Calibri" panose="020F0502020204030204" pitchFamily="34" charset="0"/>
              </a:rPr>
              <a:t>o przeciwdziałaniu zagrożeniom przestępczością na tle seksualnym i ochronie nieletnich </a:t>
            </a:r>
            <a:r>
              <a:rPr lang="pl-PL" sz="2400" dirty="0">
                <a:latin typeface="Aptos "/>
                <a:cs typeface="Calibri" panose="020F0502020204030204" pitchFamily="34" charset="0"/>
              </a:rPr>
              <a:t>(</a:t>
            </a:r>
            <a:r>
              <a:rPr lang="pl-PL" sz="2400" dirty="0" err="1">
                <a:latin typeface="Aptos "/>
                <a:cs typeface="Calibri" panose="020F0502020204030204" pitchFamily="34" charset="0"/>
              </a:rPr>
              <a:t>Dz.U.z</a:t>
            </a:r>
            <a:r>
              <a:rPr lang="pl-PL" sz="2400" dirty="0">
                <a:latin typeface="Aptos "/>
                <a:cs typeface="Calibri" panose="020F0502020204030204" pitchFamily="34" charset="0"/>
              </a:rPr>
              <a:t> 2026r. </a:t>
            </a:r>
            <a:r>
              <a:rPr lang="pl-PL" sz="2400" dirty="0" err="1">
                <a:latin typeface="Aptos "/>
                <a:cs typeface="Calibri" panose="020F0502020204030204" pitchFamily="34" charset="0"/>
              </a:rPr>
              <a:t>poz</a:t>
            </a:r>
            <a:r>
              <a:rPr lang="pl-PL" sz="2400" dirty="0">
                <a:latin typeface="Aptos "/>
                <a:cs typeface="Calibri" panose="020F0502020204030204" pitchFamily="34" charset="0"/>
              </a:rPr>
              <a:t> 110 ze zm.).</a:t>
            </a:r>
          </a:p>
          <a:p>
            <a:pPr lvl="0" algn="just"/>
            <a:r>
              <a:rPr lang="pl-PL" sz="2400" dirty="0">
                <a:latin typeface="Aptos "/>
                <a:cs typeface="Calibri" panose="020F0502020204030204" pitchFamily="34" charset="0"/>
              </a:rPr>
              <a:t>Rozporządzenie Ministra Edukacji Narodowej z 30 stycznia 2018r.  </a:t>
            </a:r>
            <a:r>
              <a:rPr lang="pl-PL" sz="2400" b="1" dirty="0">
                <a:latin typeface="Aptos "/>
                <a:cs typeface="Calibri" panose="020F0502020204030204" pitchFamily="34" charset="0"/>
              </a:rPr>
              <a:t>sprawie podstawy programowej kształcenia ogólnego dla liceum ogólnokształcącego, technikum oraz branżowej szkoły II stopnia </a:t>
            </a:r>
            <a:r>
              <a:rPr lang="pl-PL" sz="2400" dirty="0">
                <a:latin typeface="Aptos "/>
                <a:cs typeface="Calibri" panose="020F0502020204030204" pitchFamily="34" charset="0"/>
              </a:rPr>
              <a:t>(</a:t>
            </a:r>
            <a:r>
              <a:rPr lang="pl-PL" sz="2400" dirty="0" err="1">
                <a:latin typeface="Aptos "/>
                <a:cs typeface="Calibri" panose="020F0502020204030204" pitchFamily="34" charset="0"/>
              </a:rPr>
              <a:t>Dz.u</a:t>
            </a:r>
            <a:r>
              <a:rPr lang="pl-PL" sz="2400" dirty="0">
                <a:latin typeface="Aptos "/>
                <a:cs typeface="Calibri" panose="020F0502020204030204" pitchFamily="34" charset="0"/>
              </a:rPr>
              <a:t>. z 2018r. poz. 467 ze zm.).</a:t>
            </a:r>
          </a:p>
          <a:p>
            <a:pPr lvl="0" algn="just"/>
            <a:r>
              <a:rPr lang="pl-PL" sz="2400" dirty="0">
                <a:latin typeface="Aptos "/>
                <a:cs typeface="Calibri" panose="020F0502020204030204" pitchFamily="34" charset="0"/>
              </a:rPr>
              <a:t> Rozporządzenie Ministra Edukacji Narodowej i Sportu z dnia 31 grudnia 2002r. </a:t>
            </a:r>
            <a:br>
              <a:rPr lang="pl-PL" sz="2400" dirty="0">
                <a:latin typeface="Aptos "/>
                <a:cs typeface="Calibri" panose="020F0502020204030204" pitchFamily="34" charset="0"/>
              </a:rPr>
            </a:br>
            <a:r>
              <a:rPr lang="pl-PL" sz="2400" b="1" dirty="0">
                <a:latin typeface="Aptos "/>
                <a:cs typeface="Calibri" panose="020F0502020204030204" pitchFamily="34" charset="0"/>
              </a:rPr>
              <a:t>w sprawie bezpieczeństwa i higieny w publicznych i niepublicznych szkołach</a:t>
            </a:r>
            <a:br>
              <a:rPr lang="pl-PL" sz="2400" b="1" dirty="0">
                <a:latin typeface="Aptos "/>
                <a:cs typeface="Calibri" panose="020F0502020204030204" pitchFamily="34" charset="0"/>
              </a:rPr>
            </a:br>
            <a:r>
              <a:rPr lang="pl-PL" sz="2400" b="1" dirty="0">
                <a:latin typeface="Aptos "/>
                <a:cs typeface="Calibri" panose="020F0502020204030204" pitchFamily="34" charset="0"/>
              </a:rPr>
              <a:t>i placówkach </a:t>
            </a:r>
            <a:r>
              <a:rPr lang="pl-PL" sz="2400" dirty="0">
                <a:latin typeface="Aptos "/>
                <a:cs typeface="Calibri" panose="020F0502020204030204" pitchFamily="34" charset="0"/>
              </a:rPr>
              <a:t>(tekst jedn. Dz.U. z 2020r. Poz. 1604 ze zm.).</a:t>
            </a:r>
          </a:p>
          <a:p>
            <a:pPr lvl="0" algn="just"/>
            <a:r>
              <a:rPr lang="pl-PL" sz="2400" dirty="0">
                <a:latin typeface="Aptos "/>
                <a:cs typeface="Calibri" panose="020F0502020204030204" pitchFamily="34" charset="0"/>
              </a:rPr>
              <a:t>Podstawowe kierunki realizacji polityki oświatowej państwa w roku szkolnym 2026/2027 </a:t>
            </a:r>
          </a:p>
          <a:p>
            <a:pPr lvl="0" algn="just"/>
            <a:r>
              <a:rPr lang="pl-PL" sz="2400" dirty="0">
                <a:latin typeface="Aptos "/>
                <a:cs typeface="Calibri" panose="020F0502020204030204" pitchFamily="34" charset="0"/>
              </a:rPr>
              <a:t>Standardów Ochrony Małoletnich obowiązujących w ZSO nr1</a:t>
            </a:r>
          </a:p>
          <a:p>
            <a:r>
              <a:rPr lang="pl-PL" sz="2400" dirty="0">
                <a:latin typeface="Aptos "/>
                <a:cs typeface="Calibri" panose="020F0502020204030204" pitchFamily="34" charset="0"/>
              </a:rPr>
              <a:t>Statut Zespołu Szkół Ogólnokształcących nr1.</a:t>
            </a:r>
          </a:p>
          <a:p>
            <a:endParaRPr lang="pl-PL" dirty="0"/>
          </a:p>
        </p:txBody>
      </p:sp>
      <p:pic>
        <p:nvPicPr>
          <p:cNvPr id="5" name="Obraz 4" descr="Obraz zawierający sztuka, kwiat, design&#10;&#10;Opis wygenerowany automatycznie">
            <a:extLst>
              <a:ext uri="{FF2B5EF4-FFF2-40B4-BE49-F238E27FC236}">
                <a16:creationId xmlns:a16="http://schemas.microsoft.com/office/drawing/2014/main" id="{B6A93245-3D6B-B124-DED6-03EDEFC21D5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2" y="-11423"/>
            <a:ext cx="1441390" cy="1441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579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81104" y="147267"/>
            <a:ext cx="8729789" cy="2458192"/>
          </a:xfrm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>
            <a:normAutofit fontScale="90000"/>
          </a:bodyPr>
          <a:lstStyle/>
          <a:p>
            <a:r>
              <a:rPr 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"/>
                <a:cs typeface="Calibri" panose="020F0502020204030204" pitchFamily="34" charset="0"/>
              </a:rPr>
              <a:t>Program wychowawczo-profilaktyczny został opracowany na podstawie diagnozy potrzeb </a:t>
            </a:r>
            <a:br>
              <a:rPr 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"/>
                <a:cs typeface="Calibri" panose="020F0502020204030204" pitchFamily="34" charset="0"/>
              </a:rPr>
            </a:br>
            <a:r>
              <a:rPr 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"/>
                <a:cs typeface="Calibri" panose="020F0502020204030204" pitchFamily="34" charset="0"/>
              </a:rPr>
              <a:t> i problemów występujących</a:t>
            </a:r>
            <a:br>
              <a:rPr 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"/>
                <a:cs typeface="Calibri" panose="020F0502020204030204" pitchFamily="34" charset="0"/>
              </a:rPr>
            </a:br>
            <a:r>
              <a:rPr 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"/>
                <a:cs typeface="Calibri" panose="020F0502020204030204" pitchFamily="34" charset="0"/>
              </a:rPr>
              <a:t> w środowisku szkolnym</a:t>
            </a:r>
            <a:br>
              <a:rPr 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"/>
                <a:cs typeface="Calibri" panose="020F0502020204030204" pitchFamily="34" charset="0"/>
              </a:rPr>
            </a:br>
            <a:r>
              <a:rPr 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"/>
                <a:cs typeface="Calibri" panose="020F0502020204030204" pitchFamily="34" charset="0"/>
              </a:rPr>
              <a:t> z uwzględnieniem:</a:t>
            </a:r>
            <a:br>
              <a:rPr 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"/>
                <a:cs typeface="Calibri" panose="020F0502020204030204" pitchFamily="34" charset="0"/>
              </a:rPr>
            </a:br>
            <a:endParaRPr lang="pl-PL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 "/>
              <a:cs typeface="Calibri" panose="020F0502020204030204" pitchFamily="34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76377" y="2638044"/>
            <a:ext cx="11059065" cy="3814514"/>
          </a:xfrm>
        </p:spPr>
        <p:txBody>
          <a:bodyPr>
            <a:normAutofit/>
          </a:bodyPr>
          <a:lstStyle/>
          <a:p>
            <a:r>
              <a:rPr lang="pl-PL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800" dirty="0">
                <a:latin typeface="Aptos "/>
                <a:cs typeface="Calibri" panose="020F0502020204030204" pitchFamily="34" charset="0"/>
              </a:rPr>
              <a:t>ewaluacji wcześniejszego programu wychowawczo-profilaktycznego  realizowanego  w roku 2025/2026;</a:t>
            </a:r>
          </a:p>
          <a:p>
            <a:r>
              <a:rPr lang="pl-PL" sz="2800" dirty="0">
                <a:latin typeface="Aptos "/>
                <a:cs typeface="Calibri" panose="020F0502020204030204" pitchFamily="34" charset="0"/>
              </a:rPr>
              <a:t> wniosków i analiz z pracy zespołów zadaniowych, zespołów przedmiotowych, zespołu wychowawczego;</a:t>
            </a:r>
          </a:p>
          <a:p>
            <a:r>
              <a:rPr lang="pl-PL" sz="2800" dirty="0">
                <a:latin typeface="Aptos "/>
                <a:cs typeface="Calibri" panose="020F0502020204030204" pitchFamily="34" charset="0"/>
              </a:rPr>
              <a:t>badań ankietowych skierowanych do uczniów i rodziców;</a:t>
            </a:r>
          </a:p>
          <a:p>
            <a:r>
              <a:rPr lang="pl-PL" sz="2800" dirty="0">
                <a:latin typeface="Aptos "/>
                <a:cs typeface="Calibri" panose="020F0502020204030204" pitchFamily="34" charset="0"/>
              </a:rPr>
              <a:t> obserwacji bieżących zachowań uczniów na terenie szkoły;</a:t>
            </a:r>
          </a:p>
          <a:p>
            <a:r>
              <a:rPr lang="pl-PL" sz="2800" dirty="0">
                <a:latin typeface="Aptos "/>
                <a:cs typeface="Calibri" panose="020F0502020204030204" pitchFamily="34" charset="0"/>
              </a:rPr>
              <a:t> spostrzeżeń, uwag i wniosków wychowawców, uczniów i rodziców.</a:t>
            </a:r>
          </a:p>
          <a:p>
            <a:endParaRPr lang="pl-PL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Obraz 4" descr="Obraz zawierający sztuka, kwiat, design&#10;&#10;Opis wygenerowany automatycznie">
            <a:extLst>
              <a:ext uri="{FF2B5EF4-FFF2-40B4-BE49-F238E27FC236}">
                <a16:creationId xmlns:a16="http://schemas.microsoft.com/office/drawing/2014/main" id="{1AB3227F-D953-BC76-1847-6ECB17A863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2" y="-11423"/>
            <a:ext cx="1441390" cy="1441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5662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806842" y="230909"/>
            <a:ext cx="8747185" cy="114545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br>
              <a:rPr lang="pl-PL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"/>
                <a:cs typeface="Calibri" panose="020F0502020204030204" pitchFamily="34" charset="0"/>
              </a:rPr>
              <a:t>Kierunki realizacji polityki oświatowej państwa w roku szkolnym 2026-2027:</a:t>
            </a:r>
            <a:br>
              <a:rPr lang="pl-PL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"/>
              </a:rPr>
            </a:br>
            <a:endParaRPr lang="pl-PL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 "/>
              <a:cs typeface="Calibri" panose="020F0502020204030204" pitchFamily="34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03849" y="1468583"/>
            <a:ext cx="10972799" cy="5384654"/>
          </a:xfrm>
        </p:spPr>
        <p:txBody>
          <a:bodyPr>
            <a:normAutofit/>
          </a:bodyPr>
          <a:lstStyle/>
          <a:p>
            <a:pPr marL="0" indent="0" algn="just" fontAlgn="base">
              <a:lnSpc>
                <a:spcPct val="150000"/>
              </a:lnSpc>
              <a:buNone/>
            </a:pPr>
            <a:r>
              <a:rPr lang="pl-PL" sz="2200" b="1" dirty="0">
                <a:latin typeface="Aptos "/>
                <a:cs typeface="Calibri" panose="020F0502020204030204" pitchFamily="34" charset="0"/>
              </a:rPr>
              <a:t>1. </a:t>
            </a:r>
            <a:r>
              <a:rPr lang="pl-PL" sz="2200" b="1" dirty="0">
                <a:latin typeface="Aptos "/>
              </a:rPr>
              <a:t>Szkoła miejscem budowania odporności społecznej </a:t>
            </a:r>
            <a:r>
              <a:rPr lang="pl-PL" sz="2200" dirty="0">
                <a:latin typeface="Aptos "/>
              </a:rPr>
              <a:t>– kształtowanie postaw patriotycznych, obywatelskich i prospołecznych oraz odpowiedzialności za bezpieczeństwo własne i innych.</a:t>
            </a:r>
            <a:endParaRPr lang="pl-PL" sz="2200" b="1" dirty="0">
              <a:latin typeface="Aptos "/>
              <a:cs typeface="Calibri" panose="020F0502020204030204" pitchFamily="34" charset="0"/>
            </a:endParaRPr>
          </a:p>
          <a:p>
            <a:pPr marL="0" indent="0" algn="just" fontAlgn="base">
              <a:lnSpc>
                <a:spcPct val="150000"/>
              </a:lnSpc>
              <a:buNone/>
            </a:pPr>
            <a:r>
              <a:rPr lang="pl-PL" sz="2200" b="1" dirty="0">
                <a:solidFill>
                  <a:srgbClr val="1B1B1B"/>
                </a:solidFill>
                <a:latin typeface="Aptos "/>
                <a:cs typeface="Calibri" panose="020F0502020204030204" pitchFamily="34" charset="0"/>
              </a:rPr>
              <a:t>2. </a:t>
            </a:r>
            <a:r>
              <a:rPr lang="pl-PL" sz="2200" b="1" dirty="0">
                <a:latin typeface="Aptos "/>
              </a:rPr>
              <a:t>Edukacja zdrowotna w szkole </a:t>
            </a:r>
            <a:r>
              <a:rPr lang="pl-PL" sz="2200" dirty="0">
                <a:latin typeface="Aptos "/>
              </a:rPr>
              <a:t>– promowanie zdrowego stylu życia, aktywności ruchowej oraz przygotowanie uczniów do odpowiedzialnych zachowań prozdrowotnych i udzielania pierwszej pomocy.</a:t>
            </a:r>
            <a:endParaRPr lang="pl-PL" sz="2200" b="1" dirty="0">
              <a:solidFill>
                <a:srgbClr val="1B1B1B"/>
              </a:solidFill>
              <a:latin typeface="Aptos "/>
              <a:cs typeface="Calibri" panose="020F0502020204030204" pitchFamily="34" charset="0"/>
            </a:endParaRPr>
          </a:p>
          <a:p>
            <a:pPr marL="0" indent="0" algn="just" fontAlgn="base">
              <a:lnSpc>
                <a:spcPct val="150000"/>
              </a:lnSpc>
              <a:buNone/>
            </a:pPr>
            <a:r>
              <a:rPr lang="pl-PL" sz="2200" b="1" dirty="0">
                <a:latin typeface="Aptos "/>
                <a:cs typeface="Calibri" panose="020F0502020204030204" pitchFamily="34" charset="0"/>
              </a:rPr>
              <a:t>3. </a:t>
            </a:r>
            <a:r>
              <a:rPr lang="pl-PL" sz="2200" b="1" dirty="0">
                <a:latin typeface="Aptos "/>
              </a:rPr>
              <a:t>Promowanie higieny cyfrowej i aktywności off-</a:t>
            </a:r>
            <a:r>
              <a:rPr lang="pl-PL" sz="2200" b="1" dirty="0" err="1">
                <a:latin typeface="Aptos "/>
              </a:rPr>
              <a:t>line</a:t>
            </a:r>
            <a:r>
              <a:rPr lang="pl-PL" sz="2200" b="1" dirty="0">
                <a:latin typeface="Aptos "/>
              </a:rPr>
              <a:t>. </a:t>
            </a:r>
            <a:r>
              <a:rPr lang="pl-PL" sz="2200" dirty="0">
                <a:latin typeface="Aptos "/>
              </a:rPr>
              <a:t>Rozwijanie umiejętności bezpiecznego poruszania się w sieci i krytycznego myślenia, w tym odpowiedzialnego korzystania ze sztucznej inteligencji, a także korzystania z funkcjonalności i zasobów Zintegrowanej Platformy Edukacyjnej.</a:t>
            </a:r>
          </a:p>
          <a:p>
            <a:pPr marL="0" indent="0" fontAlgn="base">
              <a:lnSpc>
                <a:spcPct val="150000"/>
              </a:lnSpc>
              <a:buNone/>
            </a:pPr>
            <a:endParaRPr lang="pl-PL" sz="2000" dirty="0">
              <a:latin typeface="Aptos "/>
              <a:cs typeface="Calibri" panose="020F0502020204030204" pitchFamily="34" charset="0"/>
            </a:endParaRPr>
          </a:p>
          <a:p>
            <a:pPr marL="0" indent="0" algn="just" fontAlgn="base">
              <a:buNone/>
            </a:pPr>
            <a:endParaRPr lang="pl-PL" dirty="0"/>
          </a:p>
          <a:p>
            <a:pPr marL="0" indent="0" algn="just" fontAlgn="base">
              <a:buNone/>
            </a:pPr>
            <a:endParaRPr lang="pl-PL" sz="2600" b="0" i="0" dirty="0">
              <a:solidFill>
                <a:srgbClr val="1B1B1B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pl-PL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pl-PL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endParaRPr lang="pl-PL" sz="1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l-PL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az 5" descr="Obraz zawierający sztuka, kwiat, design&#10;&#10;Opis wygenerowany automatycznie">
            <a:extLst>
              <a:ext uri="{FF2B5EF4-FFF2-40B4-BE49-F238E27FC236}">
                <a16:creationId xmlns:a16="http://schemas.microsoft.com/office/drawing/2014/main" id="{058C4F90-4F5E-91FD-4D7E-4911951D4C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2" y="-11423"/>
            <a:ext cx="1441390" cy="1441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063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806842" y="230909"/>
            <a:ext cx="8747185" cy="114545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br>
              <a:rPr lang="pl-PL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"/>
                <a:cs typeface="Calibri" panose="020F0502020204030204" pitchFamily="34" charset="0"/>
              </a:rPr>
              <a:t>Kierunki realizacji polityki oświatowej państwa w roku szkolnym 2026-2027:</a:t>
            </a:r>
            <a:br>
              <a:rPr lang="pl-PL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"/>
              </a:rPr>
            </a:br>
            <a:endParaRPr lang="pl-PL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 "/>
              <a:cs typeface="Calibri" panose="020F0502020204030204" pitchFamily="34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03849" y="1468583"/>
            <a:ext cx="11588151" cy="5384654"/>
          </a:xfrm>
        </p:spPr>
        <p:txBody>
          <a:bodyPr>
            <a:normAutofit fontScale="70000" lnSpcReduction="20000"/>
          </a:bodyPr>
          <a:lstStyle/>
          <a:p>
            <a:pPr marL="0" indent="0" fontAlgn="base">
              <a:buNone/>
            </a:pPr>
            <a:endParaRPr lang="pl-PL" sz="2400" dirty="0">
              <a:solidFill>
                <a:srgbClr val="1B1B1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fontAlgn="base">
              <a:lnSpc>
                <a:spcPct val="170000"/>
              </a:lnSpc>
              <a:buNone/>
            </a:pPr>
            <a:r>
              <a:rPr lang="pl-PL" sz="2900" b="1" dirty="0">
                <a:solidFill>
                  <a:srgbClr val="1B1B1B"/>
                </a:solidFill>
                <a:latin typeface="Aptos "/>
                <a:cs typeface="Calibri" panose="020F0502020204030204" pitchFamily="34" charset="0"/>
              </a:rPr>
              <a:t>4</a:t>
            </a:r>
            <a:r>
              <a:rPr lang="pl-PL" sz="5000" dirty="0">
                <a:solidFill>
                  <a:srgbClr val="1B1B1B"/>
                </a:solidFill>
                <a:latin typeface="Aptos "/>
                <a:cs typeface="Calibri" panose="020F0502020204030204" pitchFamily="34" charset="0"/>
              </a:rPr>
              <a:t>.</a:t>
            </a:r>
            <a:r>
              <a:rPr lang="pl-PL" sz="5000" dirty="0">
                <a:latin typeface="Aptos "/>
              </a:rPr>
              <a:t> </a:t>
            </a:r>
            <a:r>
              <a:rPr lang="pl-PL" sz="3200" b="1" dirty="0">
                <a:latin typeface="Aptos "/>
              </a:rPr>
              <a:t>Rozpoznawanie potrzeb dzieci i młodzieży z wykorzystaniem oceny funkcjonowania </a:t>
            </a:r>
            <a:br>
              <a:rPr lang="pl-PL" sz="3200" b="1" dirty="0">
                <a:latin typeface="Aptos "/>
              </a:rPr>
            </a:br>
            <a:r>
              <a:rPr lang="pl-PL" sz="3200" b="1" dirty="0">
                <a:latin typeface="Aptos "/>
              </a:rPr>
              <a:t>w środowisku przedszkolnym i szkolnym. </a:t>
            </a:r>
            <a:r>
              <a:rPr lang="pl-PL" sz="3200" dirty="0">
                <a:latin typeface="Aptos "/>
              </a:rPr>
              <a:t>Wspieranie przedszkoli i szkół w zakresie współpracy z rodzicami w procesie edukacji, pomocy psychologiczno - pedagogicznej i wychowania w celu zapewnienia spójności i skuteczności wsparcia udzielanego każdemu dziecku.</a:t>
            </a:r>
            <a:endParaRPr lang="pl-PL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 fontAlgn="base">
              <a:lnSpc>
                <a:spcPct val="170000"/>
              </a:lnSpc>
              <a:buNone/>
            </a:pPr>
            <a:r>
              <a:rPr lang="pl-PL" sz="3200" b="1" dirty="0">
                <a:latin typeface="Aptos "/>
                <a:cs typeface="Calibri" panose="020F0502020204030204" pitchFamily="34" charset="0"/>
              </a:rPr>
              <a:t>5. </a:t>
            </a:r>
            <a:r>
              <a:rPr lang="pl-PL" sz="3200" b="1" dirty="0">
                <a:latin typeface="Aptos "/>
              </a:rPr>
              <a:t>Profilaktyka uzależnień behawioralnych i przeciwdziałanie przemocy rówieśniczej</a:t>
            </a:r>
            <a:r>
              <a:rPr lang="pl-PL" sz="3200" dirty="0">
                <a:latin typeface="Aptos "/>
              </a:rPr>
              <a:t>. Wspieranie zdrowia psychicznego dzieci i młodzieży oraz udzielanie pomocy w kryzysach psychicznych</a:t>
            </a:r>
            <a:r>
              <a:rPr lang="pl-PL" sz="5000" dirty="0">
                <a:latin typeface="Aptos "/>
              </a:rPr>
              <a:t>.</a:t>
            </a:r>
            <a:endParaRPr lang="pl-PL" sz="5000" b="1" dirty="0">
              <a:latin typeface="Aptos "/>
              <a:cs typeface="Calibri" panose="020F0502020204030204" pitchFamily="34" charset="0"/>
            </a:endParaRPr>
          </a:p>
          <a:p>
            <a:endParaRPr lang="pl-PL" sz="5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endParaRPr lang="pl-PL" sz="5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l-PL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Obraz 4" descr="Obraz zawierający sztuka, kwiat, design&#10;&#10;Opis wygenerowany automatycznie">
            <a:extLst>
              <a:ext uri="{FF2B5EF4-FFF2-40B4-BE49-F238E27FC236}">
                <a16:creationId xmlns:a16="http://schemas.microsoft.com/office/drawing/2014/main" id="{3323E81E-6F0B-0D6D-572A-0F1224FAB3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2" y="-11423"/>
            <a:ext cx="1441390" cy="1441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5110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E89E1C-5D8F-CDAA-0E2F-FD8E2A028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2517341-5EAA-2404-50B1-A305B68D0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6842" y="230909"/>
            <a:ext cx="8747185" cy="114545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br>
              <a:rPr lang="pl-PL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"/>
                <a:cs typeface="Calibri" panose="020F0502020204030204" pitchFamily="34" charset="0"/>
              </a:rPr>
              <a:t>Kierunki realizacji polityki oświatowej państwa w roku szkolnym 2026-2027:</a:t>
            </a:r>
            <a:br>
              <a:rPr lang="pl-PL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"/>
              </a:rPr>
            </a:br>
            <a:endParaRPr lang="pl-PL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 "/>
              <a:cs typeface="Calibri" panose="020F0502020204030204" pitchFamily="34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5EDA311-6AEA-E7F4-EA3D-8FF2334AE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849" y="1468583"/>
            <a:ext cx="11588151" cy="5384654"/>
          </a:xfrm>
        </p:spPr>
        <p:txBody>
          <a:bodyPr>
            <a:normAutofit fontScale="40000" lnSpcReduction="20000"/>
          </a:bodyPr>
          <a:lstStyle/>
          <a:p>
            <a:pPr marL="0" indent="0" fontAlgn="base">
              <a:buNone/>
            </a:pPr>
            <a:endParaRPr lang="pl-PL" sz="2400" dirty="0">
              <a:solidFill>
                <a:srgbClr val="1B1B1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fontAlgn="base">
              <a:buNone/>
            </a:pPr>
            <a:endParaRPr lang="pl-PL" sz="5000" b="1" dirty="0">
              <a:latin typeface="Aptos "/>
              <a:cs typeface="Calibri" panose="020F0502020204030204" pitchFamily="34" charset="0"/>
            </a:endParaRPr>
          </a:p>
          <a:p>
            <a:pPr marL="0" indent="0" algn="just" fontAlgn="base">
              <a:lnSpc>
                <a:spcPct val="170000"/>
              </a:lnSpc>
              <a:buNone/>
            </a:pPr>
            <a:r>
              <a:rPr lang="pl-PL" sz="5000" dirty="0">
                <a:latin typeface="Aptos "/>
                <a:cs typeface="Calibri" panose="020F0502020204030204" pitchFamily="34" charset="0"/>
              </a:rPr>
              <a:t>6. </a:t>
            </a:r>
            <a:r>
              <a:rPr lang="pl-PL" sz="5000" b="1" dirty="0">
                <a:latin typeface="Aptos "/>
              </a:rPr>
              <a:t>Wspieranie podejmowania świadomych decyzji edukacyjno-zawodowych, </a:t>
            </a:r>
            <a:r>
              <a:rPr lang="pl-PL" sz="5000" dirty="0">
                <a:latin typeface="Aptos "/>
              </a:rPr>
              <a:t>ze szczególnym uwzględnieniem doradztwa zawodowego i promocji kształcenia zawodowego. Upowszechnienie nowej oferty kształcenia zawodowego wypracowanej z branżami.</a:t>
            </a:r>
          </a:p>
          <a:p>
            <a:pPr marL="0" indent="0" algn="just" fontAlgn="base">
              <a:lnSpc>
                <a:spcPct val="170000"/>
              </a:lnSpc>
              <a:buNone/>
            </a:pPr>
            <a:r>
              <a:rPr lang="pl-PL" sz="5000" dirty="0">
                <a:latin typeface="Aptos "/>
              </a:rPr>
              <a:t>7. </a:t>
            </a:r>
            <a:r>
              <a:rPr lang="pl-PL" sz="5000" b="1" dirty="0">
                <a:latin typeface="Aptos "/>
              </a:rPr>
              <a:t>Wspieranie ciekawości i aktywności poznawczej uczniów </a:t>
            </a:r>
            <a:r>
              <a:rPr lang="pl-PL" sz="5000" dirty="0">
                <a:latin typeface="Aptos "/>
              </a:rPr>
              <a:t>poprzez promowanie kształcenia interdyscyplinarnego i pracy projektowej oraz wykorzystywanie oceniania kształtującego i informacji zwrotnej w pracy z uczniem.</a:t>
            </a:r>
          </a:p>
          <a:p>
            <a:pPr marL="0" indent="0" algn="just" fontAlgn="base">
              <a:lnSpc>
                <a:spcPct val="170000"/>
              </a:lnSpc>
              <a:buNone/>
            </a:pPr>
            <a:endParaRPr lang="pl-PL" sz="5000" dirty="0">
              <a:latin typeface="Aptos "/>
            </a:endParaRPr>
          </a:p>
          <a:p>
            <a:pPr marL="0" indent="0" algn="just" fontAlgn="base">
              <a:buNone/>
            </a:pPr>
            <a:endParaRPr lang="pl-PL" sz="5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pl-PL" sz="5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pl-PL" sz="5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endParaRPr lang="pl-PL" sz="5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l-PL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Obraz 4" descr="Obraz zawierający sztuka, kwiat, design&#10;&#10;Opis wygenerowany automatycznie">
            <a:extLst>
              <a:ext uri="{FF2B5EF4-FFF2-40B4-BE49-F238E27FC236}">
                <a16:creationId xmlns:a16="http://schemas.microsoft.com/office/drawing/2014/main" id="{A02B91AC-86BD-8EAD-153A-333F9339CB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2" y="-11423"/>
            <a:ext cx="1441390" cy="1441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768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2A8C37-B45A-DF54-E11A-0E764449F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1A3E86F-61A8-23AF-52C5-7F0CCBFCE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6842" y="230908"/>
            <a:ext cx="8747185" cy="159789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pl-PL" sz="2800" b="1" dirty="0">
                <a:solidFill>
                  <a:srgbClr val="00257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Kluczowy aspekt szkolnego programu wychowawczo-profilaktycznego </a:t>
            </a:r>
            <a:br>
              <a:rPr lang="pl-PL" sz="2800" b="1" dirty="0">
                <a:solidFill>
                  <a:srgbClr val="00257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800" b="1" dirty="0">
                <a:solidFill>
                  <a:srgbClr val="00257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 roku szkolnym 2026/2027 </a:t>
            </a:r>
            <a:endParaRPr lang="pl-PL" b="1" dirty="0">
              <a:solidFill>
                <a:srgbClr val="0025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 "/>
              <a:cs typeface="Calibri" panose="020F0502020204030204" pitchFamily="34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08F80B5-A725-4D66-A93E-2AE41AC551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214" y="2628145"/>
            <a:ext cx="11588151" cy="5384654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endParaRPr lang="pl-PL" sz="2400" dirty="0">
              <a:solidFill>
                <a:srgbClr val="1B1B1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pl-PL" sz="2000" dirty="0"/>
              <a:t>Wspieranie zdrowia psychicznego uczniów, higiena cyfrowa oraz edukacja zdrowotna połączona z profilaktyką uzależnień behawioralnych od substancji, technologii i przemocy rówieśniczej.</a:t>
            </a:r>
          </a:p>
          <a:p>
            <a:endParaRPr lang="pl-PL" sz="5000" dirty="0">
              <a:effectLst/>
              <a:latin typeface="Aptos 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endParaRPr lang="pl-PL" sz="5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l-PL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Obraz 4" descr="Obraz zawierający sztuka, kwiat, design&#10;&#10;Opis wygenerowany automatycznie">
            <a:extLst>
              <a:ext uri="{FF2B5EF4-FFF2-40B4-BE49-F238E27FC236}">
                <a16:creationId xmlns:a16="http://schemas.microsoft.com/office/drawing/2014/main" id="{0697D398-F8DA-B27B-115C-4E9C2794843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2" y="-11423"/>
            <a:ext cx="1441390" cy="1441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7691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BBA942-F3DD-CC44-DA36-049942661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16BDBD5-5B61-64C3-BAA6-2AC756A75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6842" y="230908"/>
            <a:ext cx="8747185" cy="159789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pl-PL" sz="2800" b="1" dirty="0">
                <a:solidFill>
                  <a:srgbClr val="00257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Podstawowy cel Szkolnego Programu  Wychowawczo-Profilaktycznego na rok szkolny 2026/2027</a:t>
            </a:r>
            <a:endParaRPr lang="pl-PL" b="1" dirty="0">
              <a:solidFill>
                <a:srgbClr val="0025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 "/>
              <a:cs typeface="Calibri" panose="020F0502020204030204" pitchFamily="34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2593866-7642-43C4-D1B4-9CAB0D966C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214" y="1828799"/>
            <a:ext cx="11588151" cy="5029201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endParaRPr lang="pl-PL" sz="2400" dirty="0">
              <a:solidFill>
                <a:srgbClr val="1B1B1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pl-PL" sz="2000" dirty="0">
                <a:latin typeface="Aptos 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pl-PL" sz="2000" dirty="0">
                <a:effectLst/>
                <a:latin typeface="Aptos "/>
                <a:ea typeface="Calibri" panose="020F0502020204030204" pitchFamily="34" charset="0"/>
                <a:cs typeface="Calibri" panose="020F0502020204030204" pitchFamily="34" charset="0"/>
              </a:rPr>
              <a:t>ystemowe </a:t>
            </a:r>
            <a:r>
              <a:rPr lang="pl-PL" sz="2000" b="1" dirty="0">
                <a:effectLst/>
                <a:latin typeface="Aptos "/>
                <a:ea typeface="Calibri" panose="020F0502020204030204" pitchFamily="34" charset="0"/>
                <a:cs typeface="Calibri" panose="020F0502020204030204" pitchFamily="34" charset="0"/>
              </a:rPr>
              <a:t>wspieranie wszechstronnego rozwoju ucznia oraz eliminowanie lub ograniczenie zachowań ryzykownych</a:t>
            </a:r>
            <a:r>
              <a:rPr lang="pl-PL" sz="2000" dirty="0">
                <a:effectLst/>
                <a:latin typeface="Aptos "/>
                <a:ea typeface="Calibri" panose="020F0502020204030204" pitchFamily="34" charset="0"/>
                <a:cs typeface="Calibri" panose="020F0502020204030204" pitchFamily="34" charset="0"/>
              </a:rPr>
              <a:t> poprzez zintegrowane działania wychowawcze i profilaktyczne szkoły.</a:t>
            </a:r>
          </a:p>
          <a:p>
            <a:pPr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pl-PL" sz="2000" dirty="0">
                <a:effectLst/>
                <a:latin typeface="Aptos "/>
                <a:ea typeface="Calibri" panose="020F0502020204030204" pitchFamily="34" charset="0"/>
                <a:cs typeface="Calibri" panose="020F0502020204030204" pitchFamily="34" charset="0"/>
              </a:rPr>
              <a:t> Cel ten koncentruje się na dwóch powiązanych ze sobą obszarach:</a:t>
            </a:r>
            <a:endParaRPr lang="pl-PL" sz="2000" dirty="0">
              <a:effectLst/>
              <a:latin typeface="Aptos 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pl-PL" sz="2000" dirty="0">
                <a:effectLst/>
                <a:latin typeface="Aptos 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pl-PL" sz="2000" u="sng" dirty="0">
                <a:effectLst/>
                <a:latin typeface="Aptos "/>
                <a:ea typeface="Calibri" panose="020F0502020204030204" pitchFamily="34" charset="0"/>
                <a:cs typeface="Calibri" panose="020F0502020204030204" pitchFamily="34" charset="0"/>
              </a:rPr>
              <a:t>wymiar wychowawczy</a:t>
            </a:r>
            <a:r>
              <a:rPr lang="pl-PL" sz="2000" dirty="0">
                <a:effectLst/>
                <a:latin typeface="Aptos "/>
                <a:ea typeface="Calibri" panose="020F0502020204030204" pitchFamily="34" charset="0"/>
                <a:cs typeface="Calibri" panose="020F0502020204030204" pitchFamily="34" charset="0"/>
              </a:rPr>
              <a:t> – kształtowanie u uczniów pożądanych postaw społecznych, moralnych </a:t>
            </a:r>
            <a:br>
              <a:rPr lang="pl-PL" sz="2000" dirty="0">
                <a:effectLst/>
                <a:latin typeface="Aptos 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000" dirty="0">
                <a:effectLst/>
                <a:latin typeface="Aptos "/>
                <a:ea typeface="Calibri" panose="020F0502020204030204" pitchFamily="34" charset="0"/>
                <a:cs typeface="Calibri" panose="020F0502020204030204" pitchFamily="34" charset="0"/>
              </a:rPr>
              <a:t>i obywatelskich,</a:t>
            </a:r>
            <a:endParaRPr lang="pl-PL" sz="2000" dirty="0">
              <a:effectLst/>
              <a:latin typeface="Aptos 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pl-PL" sz="2000" dirty="0">
                <a:effectLst/>
                <a:latin typeface="Aptos 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pl-PL" sz="2000" u="sng" dirty="0">
                <a:effectLst/>
                <a:latin typeface="Aptos "/>
                <a:ea typeface="Calibri" panose="020F0502020204030204" pitchFamily="34" charset="0"/>
                <a:cs typeface="Calibri" panose="020F0502020204030204" pitchFamily="34" charset="0"/>
              </a:rPr>
              <a:t>wymiar profilaktyczny </a:t>
            </a:r>
            <a:r>
              <a:rPr lang="pl-PL" sz="2000" dirty="0">
                <a:effectLst/>
                <a:latin typeface="Aptos "/>
                <a:ea typeface="Calibri" panose="020F0502020204030204" pitchFamily="34" charset="0"/>
                <a:cs typeface="Calibri" panose="020F0502020204030204" pitchFamily="34" charset="0"/>
              </a:rPr>
              <a:t>– chronienie uczniów przed zagrożeniami, wzmacnianie ich odporności psychicznej oraz rozwijanie umiejętności radzenia sobie w trudnych sytuacjach.</a:t>
            </a:r>
            <a:endParaRPr lang="pl-PL" sz="2000" dirty="0">
              <a:effectLst/>
              <a:latin typeface="Aptos 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 fontAlgn="base">
              <a:lnSpc>
                <a:spcPct val="170000"/>
              </a:lnSpc>
              <a:buNone/>
            </a:pPr>
            <a:endParaRPr lang="pl-PL" sz="2000" dirty="0">
              <a:effectLst/>
              <a:latin typeface="Aptos 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5000" dirty="0">
              <a:effectLst/>
              <a:latin typeface="Aptos 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endParaRPr lang="pl-PL" sz="5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l-PL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Obraz 4" descr="Obraz zawierający sztuka, kwiat, design&#10;&#10;Opis wygenerowany automatycznie">
            <a:extLst>
              <a:ext uri="{FF2B5EF4-FFF2-40B4-BE49-F238E27FC236}">
                <a16:creationId xmlns:a16="http://schemas.microsoft.com/office/drawing/2014/main" id="{332C0733-7BF0-140B-EBFE-81B0D91174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2" y="-11423"/>
            <a:ext cx="1441390" cy="1441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0888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07216F-B58E-C13C-6A99-10D0D363A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4B86730-AE30-E805-692D-B0318F993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6842" y="230909"/>
            <a:ext cx="8747185" cy="114545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br>
              <a:rPr lang="pl-PL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"/>
                <a:cs typeface="Calibri" panose="020F0502020204030204" pitchFamily="34" charset="0"/>
              </a:rPr>
              <a:t>najważniejsze działania w pracy wychowawczej</a:t>
            </a:r>
            <a:r>
              <a:rPr lang="pl-PL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br>
              <a:rPr lang="pl-PL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"/>
              </a:rPr>
            </a:br>
            <a:endParaRPr lang="pl-PL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 "/>
              <a:cs typeface="Calibri" panose="020F0502020204030204" pitchFamily="34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4133C0D-FD1C-6036-2633-CC0F5B76FE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849" y="1468583"/>
            <a:ext cx="11588151" cy="5384654"/>
          </a:xfrm>
        </p:spPr>
        <p:txBody>
          <a:bodyPr>
            <a:normAutofit fontScale="47500" lnSpcReduction="20000"/>
          </a:bodyPr>
          <a:lstStyle/>
          <a:p>
            <a:pPr marL="0" indent="0" fontAlgn="base">
              <a:buNone/>
            </a:pPr>
            <a:endParaRPr lang="pl-PL" sz="2400" dirty="0">
              <a:solidFill>
                <a:srgbClr val="1B1B1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 fontAlgn="base">
              <a:lnSpc>
                <a:spcPct val="170000"/>
              </a:lnSpc>
              <a:buAutoNum type="arabicPeriod"/>
            </a:pPr>
            <a:r>
              <a:rPr lang="pl-PL" sz="4200" dirty="0">
                <a:latin typeface="Aptos "/>
                <a:cs typeface="Calibri" panose="020F0502020204030204" pitchFamily="34" charset="0"/>
              </a:rPr>
              <a:t>Kształtowanie kompetencji przyszłości i samodzielności poprzez stworzenie uczniom bezpiecznej przestrzeni edukacyjnej do kształtowania umiejętności pracy zespołowej w autonomicznych zespołach, efektywnego planowania, realizowania zaplanowanych działań ze szczególnym uwzględnieniem indywidualnych zasobów, promowanie kształcenia interdyscyplinarnego i pracy projektowej.</a:t>
            </a:r>
          </a:p>
          <a:p>
            <a:pPr marL="457200" indent="-457200" algn="just" fontAlgn="base">
              <a:lnSpc>
                <a:spcPct val="170000"/>
              </a:lnSpc>
              <a:buAutoNum type="arabicPeriod"/>
            </a:pPr>
            <a:r>
              <a:rPr lang="pl-PL" sz="4200" dirty="0">
                <a:latin typeface="Aptos "/>
                <a:cs typeface="Calibri" panose="020F0502020204030204" pitchFamily="34" charset="0"/>
              </a:rPr>
              <a:t>Stworzenie sieci wsparcia w relacji dorośli-rówieśnicy (Peer </a:t>
            </a:r>
            <a:r>
              <a:rPr lang="pl-PL" sz="4200" dirty="0" err="1">
                <a:latin typeface="Aptos "/>
                <a:cs typeface="Calibri" panose="020F0502020204030204" pitchFamily="34" charset="0"/>
              </a:rPr>
              <a:t>Support</a:t>
            </a:r>
            <a:r>
              <a:rPr lang="pl-PL" sz="4200" dirty="0">
                <a:latin typeface="Aptos "/>
                <a:cs typeface="Calibri" panose="020F0502020204030204" pitchFamily="34" charset="0"/>
              </a:rPr>
              <a:t>), która pozwoli uczniom postrzegać wsparcie rówieśnicze jako umiejętność dostrzeżenia u kolegów i koleżanek pierwszych kryzysów psychicznych i skutecznego reagowania na oznaki problemów koleżanek i kolegów (budowanie silnych więzi, komunikacji, uważności i empatii).</a:t>
            </a:r>
          </a:p>
          <a:p>
            <a:endParaRPr lang="pl-PL" sz="5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endParaRPr lang="pl-PL" sz="5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l-PL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Obraz 4" descr="Obraz zawierający sztuka, kwiat, design&#10;&#10;Opis wygenerowany automatycznie">
            <a:extLst>
              <a:ext uri="{FF2B5EF4-FFF2-40B4-BE49-F238E27FC236}">
                <a16:creationId xmlns:a16="http://schemas.microsoft.com/office/drawing/2014/main" id="{7FFF7555-91AE-E16C-C1DC-8FAB0881C7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2" y="-11423"/>
            <a:ext cx="1441390" cy="1441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8324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A82A53-72AE-28AB-9F49-1E07F3EC9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2E0A087-896E-DC0E-15AE-A532AE404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6842" y="230909"/>
            <a:ext cx="8747185" cy="114545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br>
              <a:rPr lang="pl-PL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"/>
                <a:cs typeface="Calibri" panose="020F0502020204030204" pitchFamily="34" charset="0"/>
              </a:rPr>
              <a:t>najważniejsze działania w pracy wychowawczej</a:t>
            </a:r>
            <a:r>
              <a:rPr lang="pl-PL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br>
              <a:rPr lang="pl-PL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"/>
              </a:rPr>
            </a:br>
            <a:endParaRPr lang="pl-PL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 "/>
              <a:cs typeface="Calibri" panose="020F0502020204030204" pitchFamily="34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017DB4C-2EA4-EBFF-E606-10B9E2165B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849" y="1468583"/>
            <a:ext cx="11588151" cy="5384654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endParaRPr lang="pl-PL" sz="2400" dirty="0">
              <a:solidFill>
                <a:srgbClr val="1B1B1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 fontAlgn="base">
              <a:lnSpc>
                <a:spcPct val="170000"/>
              </a:lnSpc>
              <a:buNone/>
            </a:pPr>
            <a:r>
              <a:rPr lang="pl-PL" sz="2000" dirty="0">
                <a:latin typeface="Aptos "/>
                <a:cs typeface="Calibri" panose="020F0502020204030204" pitchFamily="34" charset="0"/>
              </a:rPr>
              <a:t>3. Rozbudzanie poczucia własnej wartości, wiary we własne siły, talenty i możliwości, wzmacnianie poczucia sprawczości ze stałym, systemowym wsparciem emocjonalno-psychicznym uczniów.</a:t>
            </a:r>
          </a:p>
          <a:p>
            <a:pPr marL="0" indent="0" algn="just" fontAlgn="base">
              <a:lnSpc>
                <a:spcPct val="170000"/>
              </a:lnSpc>
              <a:buNone/>
            </a:pPr>
            <a:r>
              <a:rPr lang="pl-PL" sz="2000" dirty="0">
                <a:latin typeface="Aptos "/>
                <a:cs typeface="Calibri" panose="020F0502020204030204" pitchFamily="34" charset="0"/>
              </a:rPr>
              <a:t>4.Budowanie odporności społecznej i tożsamości poprzez budowanie poczucia tożsamości regionalnej </a:t>
            </a:r>
            <a:br>
              <a:rPr lang="pl-PL" sz="2000" dirty="0">
                <a:latin typeface="Aptos "/>
                <a:cs typeface="Calibri" panose="020F0502020204030204" pitchFamily="34" charset="0"/>
              </a:rPr>
            </a:br>
            <a:r>
              <a:rPr lang="pl-PL" sz="2000" dirty="0">
                <a:latin typeface="Aptos "/>
                <a:cs typeface="Calibri" panose="020F0502020204030204" pitchFamily="34" charset="0"/>
              </a:rPr>
              <a:t>i narodowej, kształtowanie współodpowiedzialności  za dobrostan ojczyzny i regionu.</a:t>
            </a:r>
          </a:p>
          <a:p>
            <a:pPr marL="0" indent="0" algn="just" fontAlgn="base">
              <a:lnSpc>
                <a:spcPct val="170000"/>
              </a:lnSpc>
              <a:buNone/>
            </a:pPr>
            <a:r>
              <a:rPr lang="pl-PL" sz="2000" dirty="0">
                <a:latin typeface="Aptos "/>
                <a:cs typeface="Calibri" panose="020F0502020204030204" pitchFamily="34" charset="0"/>
              </a:rPr>
              <a:t>5. Przeciwdziałanie przemocy fizycznej, rówieśniczej i </a:t>
            </a:r>
            <a:r>
              <a:rPr lang="pl-PL" sz="2000" dirty="0" err="1">
                <a:latin typeface="Aptos "/>
                <a:cs typeface="Calibri" panose="020F0502020204030204" pitchFamily="34" charset="0"/>
              </a:rPr>
              <a:t>ceberprzemocy</a:t>
            </a:r>
            <a:r>
              <a:rPr lang="pl-PL" sz="2000" dirty="0">
                <a:latin typeface="Aptos "/>
                <a:cs typeface="Calibri" panose="020F0502020204030204" pitchFamily="34" charset="0"/>
              </a:rPr>
              <a:t>, agresji i uzależnieniom oraz uzależnieniom behawioralnym (smartfony, gry, Internet).</a:t>
            </a:r>
          </a:p>
          <a:p>
            <a:pPr marL="0" indent="0" algn="just" fontAlgn="base">
              <a:lnSpc>
                <a:spcPct val="170000"/>
              </a:lnSpc>
              <a:buNone/>
            </a:pPr>
            <a:r>
              <a:rPr lang="pl-PL" sz="2000" dirty="0">
                <a:latin typeface="Aptos "/>
                <a:cs typeface="Calibri" panose="020F0502020204030204" pitchFamily="34" charset="0"/>
              </a:rPr>
              <a:t>6. Troska o szeroko pojęte bezpieczeństwo uczniów, nauczycieli i rodziców na terenie szkoły </a:t>
            </a:r>
            <a:br>
              <a:rPr lang="pl-PL" sz="2000" dirty="0">
                <a:latin typeface="Aptos "/>
                <a:cs typeface="Calibri" panose="020F0502020204030204" pitchFamily="34" charset="0"/>
              </a:rPr>
            </a:br>
            <a:r>
              <a:rPr lang="pl-PL" sz="2000" dirty="0">
                <a:latin typeface="Aptos "/>
                <a:cs typeface="Calibri" panose="020F0502020204030204" pitchFamily="34" charset="0"/>
              </a:rPr>
              <a:t>( edukacja i świadomość zagrożeń psychicznych, znaczenie higieny cyfrowej).</a:t>
            </a:r>
          </a:p>
          <a:p>
            <a:pPr marL="457200" indent="-457200" algn="just" fontAlgn="base">
              <a:lnSpc>
                <a:spcPct val="170000"/>
              </a:lnSpc>
              <a:buAutoNum type="arabicPeriod" startAt="4"/>
            </a:pPr>
            <a:endParaRPr lang="pl-PL" sz="2000" dirty="0">
              <a:effectLst/>
              <a:latin typeface="Aptos 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5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endParaRPr lang="pl-PL" sz="5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l-PL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Obraz 4" descr="Obraz zawierający sztuka, kwiat, design&#10;&#10;Opis wygenerowany automatycznie">
            <a:extLst>
              <a:ext uri="{FF2B5EF4-FFF2-40B4-BE49-F238E27FC236}">
                <a16:creationId xmlns:a16="http://schemas.microsoft.com/office/drawing/2014/main" id="{CE7DB708-2918-12EB-3162-A887516A07B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2" y="-11423"/>
            <a:ext cx="1441390" cy="1441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928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6F779-053D-D1F3-F565-4C7263F5CF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55AB511-F865-BD05-2763-20894F3D0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6842" y="230909"/>
            <a:ext cx="8747185" cy="114545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br>
              <a:rPr lang="pl-PL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"/>
                <a:cs typeface="Calibri" panose="020F0502020204030204" pitchFamily="34" charset="0"/>
              </a:rPr>
              <a:t>najważniejsze działania w pracy wychowawczej</a:t>
            </a:r>
            <a:r>
              <a:rPr lang="pl-PL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br>
              <a:rPr lang="pl-PL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"/>
              </a:rPr>
            </a:br>
            <a:endParaRPr lang="pl-PL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 "/>
              <a:cs typeface="Calibri" panose="020F0502020204030204" pitchFamily="34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A6E7EBD-4FC6-3D94-30F2-A62071F8E1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849" y="1468583"/>
            <a:ext cx="11588151" cy="5384654"/>
          </a:xfrm>
        </p:spPr>
        <p:txBody>
          <a:bodyPr>
            <a:normAutofit/>
          </a:bodyPr>
          <a:lstStyle/>
          <a:p>
            <a:pPr marL="0" indent="0" algn="just" fontAlgn="base">
              <a:lnSpc>
                <a:spcPct val="170000"/>
              </a:lnSpc>
              <a:buNone/>
            </a:pPr>
            <a:r>
              <a:rPr lang="pl-PL" sz="2000" dirty="0">
                <a:effectLst/>
                <a:latin typeface="Aptos "/>
                <a:ea typeface="Times New Roman" panose="02020603050405020304" pitchFamily="18" charset="0"/>
                <a:cs typeface="Times New Roman" panose="02020603050405020304" pitchFamily="18" charset="0"/>
              </a:rPr>
              <a:t>7. Realizację założeń edukacji włączającej poprzez podnoszenie jakości pomocy psychologiczno-pedagogicznej, dostosowanie metod pracy, eliminowanie barier architektonicznych, cyfrowych oraz społecznych wewnątrz społeczności szkolnej, kształtowanie budowania poczucia przynależności </a:t>
            </a:r>
            <a:br>
              <a:rPr lang="pl-PL" sz="2000" dirty="0">
                <a:effectLst/>
                <a:latin typeface="Aptos 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000" dirty="0">
                <a:effectLst/>
                <a:latin typeface="Aptos "/>
                <a:ea typeface="Times New Roman" panose="02020603050405020304" pitchFamily="18" charset="0"/>
                <a:cs typeface="Times New Roman" panose="02020603050405020304" pitchFamily="18" charset="0"/>
              </a:rPr>
              <a:t>do grupy rówieśniczej, postaw akceptacji, empatii i szacunku wobec różnorodności.</a:t>
            </a:r>
          </a:p>
          <a:p>
            <a:pPr marL="0" indent="0" algn="just" fontAlgn="base">
              <a:lnSpc>
                <a:spcPct val="170000"/>
              </a:lnSpc>
              <a:buNone/>
            </a:pPr>
            <a:r>
              <a:rPr lang="pl-PL" sz="2000" dirty="0">
                <a:latin typeface="Aptos "/>
                <a:ea typeface="Times New Roman" panose="02020603050405020304" pitchFamily="18" charset="0"/>
                <a:cs typeface="Times New Roman" panose="02020603050405020304" pitchFamily="18" charset="0"/>
              </a:rPr>
              <a:t>8. Wspieranie uczniów w samopoznaniu  i trafnym wyborze dalszej ścieżki edukacyjno-zawodowej, rozwijanie u uczniów umiejętności uczenia się przez całe życie, włączenie doradztwa zawodowego </a:t>
            </a:r>
            <a:br>
              <a:rPr lang="pl-PL" sz="2000" dirty="0">
                <a:latin typeface="Aptos 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000" dirty="0">
                <a:latin typeface="Aptos "/>
                <a:ea typeface="Times New Roman" panose="02020603050405020304" pitchFamily="18" charset="0"/>
                <a:cs typeface="Times New Roman" panose="02020603050405020304" pitchFamily="18" charset="0"/>
              </a:rPr>
              <a:t>w codzienne działania wychowawcze i lekcje przedmiotowe, przybliżenie realiów nowoczesnego rynku, </a:t>
            </a:r>
            <a:br>
              <a:rPr lang="pl-PL" sz="2000" dirty="0">
                <a:latin typeface="Aptos 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000" dirty="0">
                <a:latin typeface="Aptos "/>
                <a:ea typeface="Times New Roman" panose="02020603050405020304" pitchFamily="18" charset="0"/>
                <a:cs typeface="Times New Roman" panose="02020603050405020304" pitchFamily="18" charset="0"/>
              </a:rPr>
              <a:t>w tym roli sztucznej inteligencji, pomoc w odkrywaniu indywidualnych zasobów, talentów i mocnych stron uczniów. </a:t>
            </a:r>
            <a:endParaRPr lang="pl-PL" sz="2000" dirty="0">
              <a:effectLst/>
              <a:latin typeface="Aptos 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5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endParaRPr lang="pl-PL" sz="5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l-PL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Obraz 4" descr="Obraz zawierający sztuka, kwiat, design&#10;&#10;Opis wygenerowany automatycznie">
            <a:extLst>
              <a:ext uri="{FF2B5EF4-FFF2-40B4-BE49-F238E27FC236}">
                <a16:creationId xmlns:a16="http://schemas.microsoft.com/office/drawing/2014/main" id="{F55E1EFD-4B07-A665-3990-0A54254B70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2" y="-11423"/>
            <a:ext cx="1441390" cy="1441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7168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DBBE5F-2B33-2355-864B-04148FA23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D2CEBF0-EEFF-60D9-BC4F-1B1E36CEE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6842" y="230909"/>
            <a:ext cx="8747185" cy="114545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br>
              <a:rPr lang="pl-PL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"/>
                <a:cs typeface="Calibri" panose="020F0502020204030204" pitchFamily="34" charset="0"/>
              </a:rPr>
              <a:t>najważniejsze działania w pracy wychowawczej</a:t>
            </a:r>
            <a:r>
              <a:rPr lang="pl-PL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br>
              <a:rPr lang="pl-PL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"/>
              </a:rPr>
            </a:br>
            <a:endParaRPr lang="pl-PL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 "/>
              <a:cs typeface="Calibri" panose="020F0502020204030204" pitchFamily="34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E16DEA8-40F9-9327-6424-A84C185DED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849" y="1468583"/>
            <a:ext cx="11588151" cy="538465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50000"/>
              </a:lnSpc>
              <a:buNone/>
            </a:pPr>
            <a:r>
              <a:rPr lang="pl-PL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pl-PL" sz="2000" dirty="0">
                <a:solidFill>
                  <a:schemeClr val="tx1"/>
                </a:solidFill>
                <a:latin typeface="Aptos "/>
                <a:cs typeface="Calibri" panose="020F0502020204030204" pitchFamily="34" charset="0"/>
              </a:rPr>
              <a:t>. Reagowanie na pojawienie się zachowań ryzykownych, niebezpiecznych, eksperymentowanie przez uczniów z substancjami psychoaktywnymi z równoczesnym wzmocnieniem ochrony i eliminowania zagrożeń.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l-PL" sz="2000" dirty="0">
                <a:latin typeface="Aptos "/>
                <a:cs typeface="Calibri" panose="020F0502020204030204" pitchFamily="34" charset="0"/>
              </a:rPr>
              <a:t>10. Promowanie higieny cyfrowej, rozwijanie umiejętności bezpiecznego poruszania się w sieci, krytycznego myślenia, w tym odpowiedzialnego korzystania AI oraz aktywne promowanie aktywności </a:t>
            </a:r>
            <a:br>
              <a:rPr lang="pl-PL" sz="2000" dirty="0">
                <a:latin typeface="Aptos "/>
                <a:cs typeface="Calibri" panose="020F0502020204030204" pitchFamily="34" charset="0"/>
              </a:rPr>
            </a:br>
            <a:r>
              <a:rPr lang="pl-PL" sz="2000" dirty="0">
                <a:latin typeface="Aptos "/>
                <a:cs typeface="Calibri" panose="020F0502020204030204" pitchFamily="34" charset="0"/>
              </a:rPr>
              <a:t>off-</a:t>
            </a:r>
            <a:r>
              <a:rPr lang="pl-PL" sz="2000" dirty="0" err="1">
                <a:latin typeface="Aptos "/>
                <a:cs typeface="Calibri" panose="020F0502020204030204" pitchFamily="34" charset="0"/>
              </a:rPr>
              <a:t>line</a:t>
            </a:r>
            <a:r>
              <a:rPr lang="pl-PL" sz="2000" dirty="0">
                <a:latin typeface="Aptos "/>
                <a:cs typeface="Calibri" panose="020F0502020204030204" pitchFamily="34" charset="0"/>
              </a:rPr>
              <a:t> (kształtowanie nawyków świadomego odłączania się od sieci i rozwijania pasji w świecie rzeczywistym</a:t>
            </a:r>
            <a:r>
              <a:rPr lang="pl-PL" sz="2000" dirty="0"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</a:p>
        </p:txBody>
      </p:sp>
      <p:pic>
        <p:nvPicPr>
          <p:cNvPr id="5" name="Obraz 4" descr="Obraz zawierający sztuka, kwiat, design&#10;&#10;Opis wygenerowany automatycznie">
            <a:extLst>
              <a:ext uri="{FF2B5EF4-FFF2-40B4-BE49-F238E27FC236}">
                <a16:creationId xmlns:a16="http://schemas.microsoft.com/office/drawing/2014/main" id="{515608D3-0E18-8C61-AD19-A8E3A479FE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2" y="-11423"/>
            <a:ext cx="1441390" cy="1441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3019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736A8-1255-75C9-9AB0-68BC35593A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888FBD-7173-E9E2-F136-32B87844B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6842" y="230909"/>
            <a:ext cx="8747185" cy="114545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br>
              <a:rPr lang="pl-PL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"/>
                <a:cs typeface="Calibri" panose="020F0502020204030204" pitchFamily="34" charset="0"/>
              </a:rPr>
              <a:t>najważniejsze działania w pracy wychowawczej</a:t>
            </a:r>
            <a:r>
              <a:rPr lang="pl-PL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br>
              <a:rPr lang="pl-PL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"/>
              </a:rPr>
            </a:br>
            <a:endParaRPr lang="pl-PL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 "/>
              <a:cs typeface="Calibri" panose="020F0502020204030204" pitchFamily="34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856147E-C0B5-91E3-2A82-D952C1B8D5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849" y="1468583"/>
            <a:ext cx="11588151" cy="538465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50000"/>
              </a:lnSpc>
              <a:buNone/>
            </a:pPr>
            <a:r>
              <a:rPr lang="pl-PL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11. Dążenie do zintegrowanej współpracy szkoły ze środowiskiem rodzinnym, współdziałania z rodzicami w procesie edukacji i wychowania w celu zapewnienia spójności i skuteczności pomocy psychologiczno-pedagogicznej.</a:t>
            </a:r>
          </a:p>
          <a:p>
            <a:pPr marL="0" lvl="0" indent="0" algn="just">
              <a:lnSpc>
                <a:spcPct val="150000"/>
              </a:lnSpc>
              <a:buNone/>
            </a:pPr>
            <a:r>
              <a:rPr lang="pl-PL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12. Troska o szeroko pojęte bezpieczeństwo fizyczne i emocjonalne uczniów, nauczycieli oraz rodziców na terenie placówki.</a:t>
            </a:r>
            <a:endParaRPr lang="pl-PL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Obraz 4" descr="Obraz zawierający sztuka, kwiat, design&#10;&#10;Opis wygenerowany automatycznie">
            <a:extLst>
              <a:ext uri="{FF2B5EF4-FFF2-40B4-BE49-F238E27FC236}">
                <a16:creationId xmlns:a16="http://schemas.microsoft.com/office/drawing/2014/main" id="{E6769814-54B3-1EF8-9C92-4FD7999714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2" y="-11423"/>
            <a:ext cx="1441390" cy="1441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7717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68AFD-DA85-DEF9-5D3B-45C5B0F2A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2ECB616-1289-0500-4F3E-42BE0D984C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6842" y="230909"/>
            <a:ext cx="8747185" cy="114545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br>
              <a:rPr lang="pl-PL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b="1" dirty="0">
                <a:solidFill>
                  <a:srgbClr val="002570"/>
                </a:solidFill>
                <a:latin typeface="Aptos "/>
              </a:rPr>
              <a:t>Zadania profilaktyczne programu </a:t>
            </a:r>
            <a:br>
              <a:rPr lang="pl-PL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"/>
              </a:rPr>
            </a:br>
            <a:endParaRPr lang="pl-PL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 "/>
              <a:cs typeface="Calibri" panose="020F0502020204030204" pitchFamily="34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A974AEA-8303-9219-AF34-A48BB3A09E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849" y="1468583"/>
            <a:ext cx="11588151" cy="5384654"/>
          </a:xfrm>
        </p:spPr>
        <p:txBody>
          <a:bodyPr>
            <a:normAutofit/>
          </a:bodyPr>
          <a:lstStyle/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pl-PL" sz="2000" dirty="0">
                <a:effectLst/>
                <a:latin typeface="Aptos "/>
                <a:ea typeface="Calibri" panose="020F0502020204030204" pitchFamily="34" charset="0"/>
                <a:cs typeface="Calibri" panose="020F0502020204030204" pitchFamily="34" charset="0"/>
              </a:rPr>
              <a:t>zapoznanie z normami zachowania obowiązującymi w szkole,</a:t>
            </a:r>
            <a:endParaRPr lang="pl-PL" sz="2000" dirty="0">
              <a:effectLst/>
              <a:latin typeface="Aptos 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pl-PL" sz="2000" dirty="0">
                <a:effectLst/>
                <a:latin typeface="Aptos "/>
                <a:ea typeface="Calibri" panose="020F0502020204030204" pitchFamily="34" charset="0"/>
                <a:cs typeface="Calibri" panose="020F0502020204030204" pitchFamily="34" charset="0"/>
              </a:rPr>
              <a:t>znajomość zasad ruchu drogowego – bezpieczeństwo w drodze do szkoły,</a:t>
            </a:r>
            <a:endParaRPr lang="pl-PL" sz="2000" dirty="0">
              <a:effectLst/>
              <a:latin typeface="Aptos 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pl-PL" sz="2000" dirty="0">
                <a:effectLst/>
                <a:latin typeface="Aptos "/>
                <a:ea typeface="Calibri" panose="020F0502020204030204" pitchFamily="34" charset="0"/>
                <a:cs typeface="Calibri" panose="020F0502020204030204" pitchFamily="34" charset="0"/>
              </a:rPr>
              <a:t>promowanie zdrowego stylu życia, cyfrowy i fizyczny dobrostan, promowanie równowagi pomiędzy życiem w sieci a aktywnością w świecie rzeczywistym,</a:t>
            </a:r>
            <a:endParaRPr lang="pl-PL" sz="2000" dirty="0">
              <a:effectLst/>
              <a:latin typeface="Aptos 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pl-PL" sz="2000" dirty="0">
                <a:effectLst/>
                <a:latin typeface="Aptos "/>
                <a:ea typeface="Calibri" panose="020F0502020204030204" pitchFamily="34" charset="0"/>
                <a:cs typeface="Calibri" panose="020F0502020204030204" pitchFamily="34" charset="0"/>
              </a:rPr>
              <a:t>kształtowanie nawyków prozdrowotnych (edukacja zdrowotna i prozdrowotna, promowanie zdrowego stylu życia, regularnej aktywności ruchowej, właściwego odżywiania oraz praktyczne przygotowanie uczniów do udzielania pierwszej pomocy),</a:t>
            </a:r>
            <a:endParaRPr lang="pl-PL" sz="2000" dirty="0">
              <a:effectLst/>
              <a:latin typeface="Aptos 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pl-PL" sz="2000" dirty="0">
                <a:effectLst/>
                <a:latin typeface="Aptos "/>
                <a:ea typeface="Calibri" panose="020F0502020204030204" pitchFamily="34" charset="0"/>
                <a:cs typeface="Calibri" panose="020F0502020204030204" pitchFamily="34" charset="0"/>
              </a:rPr>
              <a:t>rozpoznanie sytuacji i zachowań ryzykownych, autodestrukcyjnych, w tym korzystanie ze środków psychoaktywnych (lekarstw bez wskazań lekarskich, papierosów, alkoholu </a:t>
            </a:r>
            <a:br>
              <a:rPr lang="pl-PL" sz="2000" dirty="0">
                <a:effectLst/>
                <a:latin typeface="Aptos 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000" dirty="0">
                <a:effectLst/>
                <a:latin typeface="Aptos "/>
                <a:ea typeface="Calibri" panose="020F0502020204030204" pitchFamily="34" charset="0"/>
                <a:cs typeface="Calibri" panose="020F0502020204030204" pitchFamily="34" charset="0"/>
              </a:rPr>
              <a:t>i narkotyków,</a:t>
            </a:r>
            <a:endParaRPr lang="pl-PL" sz="2000" dirty="0">
              <a:effectLst/>
              <a:latin typeface="Aptos 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Obraz 4" descr="Obraz zawierający sztuka, kwiat, design&#10;&#10;Opis wygenerowany automatycznie">
            <a:extLst>
              <a:ext uri="{FF2B5EF4-FFF2-40B4-BE49-F238E27FC236}">
                <a16:creationId xmlns:a16="http://schemas.microsoft.com/office/drawing/2014/main" id="{830C4541-474A-346B-53D0-371CC7C652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2" y="-11423"/>
            <a:ext cx="1441390" cy="1441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4901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6BC89-EAE5-DF4A-95CE-7F23B6F092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605A68-79BA-48F9-2015-E4B00A0DA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6842" y="230909"/>
            <a:ext cx="8747185" cy="114545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br>
              <a:rPr lang="pl-PL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b="1" dirty="0">
                <a:solidFill>
                  <a:srgbClr val="002570"/>
                </a:solidFill>
                <a:latin typeface="Aptos "/>
              </a:rPr>
              <a:t>Zadania profilaktyczne programu </a:t>
            </a:r>
            <a:br>
              <a:rPr lang="pl-PL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"/>
              </a:rPr>
            </a:br>
            <a:endParaRPr lang="pl-PL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 "/>
              <a:cs typeface="Calibri" panose="020F0502020204030204" pitchFamily="34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D56089-B7EF-355E-0DC6-E2C9E611CA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849" y="1468583"/>
            <a:ext cx="11588151" cy="5384654"/>
          </a:xfrm>
        </p:spPr>
        <p:txBody>
          <a:bodyPr>
            <a:normAutofit/>
          </a:bodyPr>
          <a:lstStyle/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pl-PL" sz="2000" dirty="0">
                <a:effectLst/>
                <a:latin typeface="Aptos "/>
                <a:ea typeface="Calibri" panose="020F0502020204030204" pitchFamily="34" charset="0"/>
                <a:cs typeface="Calibri" panose="020F0502020204030204" pitchFamily="34" charset="0"/>
              </a:rPr>
              <a:t>eliminowanie z życia szkolnego agresji i przemocy rówieśniczej , w tym cyberprzemocy (hejt, cyberbullying oraz wykluczenie rówieśnicze online),</a:t>
            </a:r>
            <a:endParaRPr lang="pl-PL" sz="2000" dirty="0">
              <a:effectLst/>
              <a:latin typeface="Aptos 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pl-PL" sz="2000" dirty="0">
                <a:effectLst/>
                <a:latin typeface="Aptos "/>
                <a:ea typeface="Calibri" panose="020F0502020204030204" pitchFamily="34" charset="0"/>
                <a:cs typeface="Calibri" panose="020F0502020204030204" pitchFamily="34" charset="0"/>
              </a:rPr>
              <a:t>niebezpieczeństwa związane z nadużywaniem komputera, Internetu, telefonów komórkowych </a:t>
            </a:r>
            <a:br>
              <a:rPr lang="pl-PL" sz="2000" dirty="0">
                <a:effectLst/>
                <a:latin typeface="Aptos 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000" dirty="0">
                <a:effectLst/>
                <a:latin typeface="Aptos "/>
                <a:ea typeface="Calibri" panose="020F0502020204030204" pitchFamily="34" charset="0"/>
                <a:cs typeface="Calibri" panose="020F0502020204030204" pitchFamily="34" charset="0"/>
              </a:rPr>
              <a:t>i telewizji, mediów społecznościowych,</a:t>
            </a:r>
            <a:endParaRPr lang="pl-PL" sz="2000" dirty="0">
              <a:effectLst/>
              <a:latin typeface="Aptos 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pl-PL" sz="2000" dirty="0">
                <a:effectLst/>
                <a:latin typeface="Aptos "/>
                <a:ea typeface="Calibri" panose="020F0502020204030204" pitchFamily="34" charset="0"/>
                <a:cs typeface="Calibri" panose="020F0502020204030204" pitchFamily="34" charset="0"/>
              </a:rPr>
              <a:t>wzmocnienie poczucia własnej wartości uczniów, podkreślanie pozytywnych doświadczeń życiowych, pomagający młodym ludziom ukształtować pozytywną tożsamość,</a:t>
            </a:r>
            <a:endParaRPr lang="pl-PL" sz="2000" dirty="0">
              <a:effectLst/>
              <a:latin typeface="Aptos 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pl-PL" sz="2000" dirty="0">
                <a:effectLst/>
                <a:latin typeface="Aptos "/>
                <a:ea typeface="Calibri" panose="020F0502020204030204" pitchFamily="34" charset="0"/>
                <a:cs typeface="Calibri" panose="020F0502020204030204" pitchFamily="34" charset="0"/>
              </a:rPr>
              <a:t>uczenie sposobów wyrażania własnych emocji i radzenia sobie ze stresem,</a:t>
            </a:r>
            <a:endParaRPr lang="pl-PL" sz="2000" dirty="0">
              <a:effectLst/>
              <a:latin typeface="Aptos 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pl-PL" sz="2000" dirty="0">
                <a:effectLst/>
                <a:latin typeface="Aptos "/>
                <a:ea typeface="Calibri" panose="020F0502020204030204" pitchFamily="34" charset="0"/>
                <a:cs typeface="Calibri" panose="020F0502020204030204" pitchFamily="34" charset="0"/>
              </a:rPr>
              <a:t>uczenie dbałości o zdrowie psychiczne oraz wzmacnianie poczucia oparcia w  najbliższym środowisku, rodzina, nauczyciele, specjaliści) w sytuacjach trudnych.</a:t>
            </a:r>
            <a:endParaRPr lang="pl-PL" sz="2000" dirty="0">
              <a:effectLst/>
              <a:latin typeface="Aptos 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Obraz 4" descr="Obraz zawierający sztuka, kwiat, design&#10;&#10;Opis wygenerowany automatycznie">
            <a:extLst>
              <a:ext uri="{FF2B5EF4-FFF2-40B4-BE49-F238E27FC236}">
                <a16:creationId xmlns:a16="http://schemas.microsoft.com/office/drawing/2014/main" id="{2B5D1117-5B7E-8E90-7414-B9592148D2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2" y="-11423"/>
            <a:ext cx="1441390" cy="1441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0927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806842" y="230909"/>
            <a:ext cx="8747185" cy="98829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Autofit/>
          </a:bodyPr>
          <a:lstStyle/>
          <a:p>
            <a:r>
              <a:rPr lang="pl-PL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"/>
                <a:cs typeface="Calibri" panose="020F0502020204030204" pitchFamily="34" charset="0"/>
              </a:rPr>
              <a:t>Sfera fizyczna</a:t>
            </a:r>
            <a:br>
              <a:rPr lang="pl-PL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"/>
                <a:cs typeface="Calibri" panose="020F0502020204030204" pitchFamily="34" charset="0"/>
              </a:rPr>
            </a:br>
            <a:r>
              <a:rPr lang="pl-PL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"/>
                <a:cs typeface="Calibri" panose="020F0502020204030204" pitchFamily="34" charset="0"/>
              </a:rPr>
              <a:t>Szczegółowe cele i zadania wychowawcze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03849" y="1376362"/>
            <a:ext cx="10972799" cy="5481637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endParaRPr lang="pl-PL" sz="24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BAFB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57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Promowanie zdrowego stylu życia i kształtowanie nawyków prozdrowotnych oraz proekologicznych</a:t>
            </a:r>
          </a:p>
          <a:p>
            <a:pPr marL="0" indent="0">
              <a:buNone/>
            </a:pPr>
            <a:endParaRPr lang="pl-PL" sz="2400" b="1" dirty="0">
              <a:solidFill>
                <a:srgbClr val="002570"/>
              </a:solidFill>
              <a:effectLst/>
              <a:latin typeface="Aptos 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sz="2000" spc="-15" dirty="0">
                <a:solidFill>
                  <a:srgbClr val="000000"/>
                </a:solidFill>
                <a:effectLst/>
                <a:latin typeface="Aptos "/>
                <a:ea typeface="Times New Roman" panose="02020603050405020304" pitchFamily="18" charset="0"/>
                <a:cs typeface="Times New Roman" panose="02020603050405020304" pitchFamily="18" charset="0"/>
              </a:rPr>
              <a:t>Tworzenie środowiska bezpiecznego i optymalnego dla wszechstronnego rozwoju osobowości ucznia pod względem moralnym, intelektualnym, estetycznym i fizycznym.</a:t>
            </a:r>
          </a:p>
          <a:p>
            <a:r>
              <a:rPr lang="pl-PL" sz="2000" b="1" dirty="0">
                <a:latin typeface="Aptos "/>
              </a:rPr>
              <a:t>Edukacja zdrowotna w szkole </a:t>
            </a:r>
            <a:r>
              <a:rPr lang="pl-PL" sz="2000" dirty="0">
                <a:latin typeface="Aptos "/>
              </a:rPr>
              <a:t>– promowanie zdrowego stylu życia, aktywności ruchowej oraz przygotowanie uczniów do odpowiedzialnych zachowań prozdrowotnych i udzielania pierwszej pomocy. (MEN)</a:t>
            </a:r>
            <a:endParaRPr lang="pl-PL" sz="2000" spc="-15" dirty="0">
              <a:solidFill>
                <a:srgbClr val="000000"/>
              </a:solidFill>
              <a:effectLst/>
              <a:latin typeface="Aptos 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2000" dirty="0">
                <a:latin typeface="Aptos "/>
                <a:ea typeface="Times New Roman" panose="02020603050405020304" pitchFamily="18" charset="0"/>
                <a:cs typeface="Times New Roman" panose="02020603050405020304" pitchFamily="18" charset="0"/>
              </a:rPr>
              <a:t>Propagowanie ekologicznego modelu funkcjonowania we współczesnym świecie.</a:t>
            </a:r>
            <a:endParaRPr lang="pl-PL" sz="2000" dirty="0">
              <a:effectLst/>
              <a:latin typeface="Aptos 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l-PL" sz="2000" dirty="0">
              <a:effectLst/>
              <a:latin typeface="Aptos 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endParaRPr lang="pl-PL" sz="1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l-PL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Obraz 4" descr="Obraz zawierający sztuka, kwiat, design&#10;&#10;Opis wygenerowany automatycznie">
            <a:extLst>
              <a:ext uri="{FF2B5EF4-FFF2-40B4-BE49-F238E27FC236}">
                <a16:creationId xmlns:a16="http://schemas.microsoft.com/office/drawing/2014/main" id="{90A66CDB-7EAE-E199-0F33-AB327B8B5B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2" y="-11423"/>
            <a:ext cx="1441390" cy="1441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1570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16655" y="323417"/>
            <a:ext cx="8747185" cy="105294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Autofit/>
          </a:bodyPr>
          <a:lstStyle/>
          <a:p>
            <a:r>
              <a:rPr lang="pl-PL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cs typeface="Calibri" panose="020F0502020204030204" pitchFamily="34" charset="0"/>
              </a:rPr>
              <a:t>Sfera fizyczna</a:t>
            </a:r>
            <a:br>
              <a:rPr lang="pl-PL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cs typeface="Calibri" panose="020F0502020204030204" pitchFamily="34" charset="0"/>
              </a:rPr>
            </a:br>
            <a:r>
              <a:rPr lang="pl-PL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cs typeface="Calibri" panose="020F0502020204030204" pitchFamily="34" charset="0"/>
              </a:rPr>
              <a:t>Szczegółowe cele i zadania wychowawcze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03849" y="1376363"/>
            <a:ext cx="10972799" cy="5476873"/>
          </a:xfrm>
        </p:spPr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pl-PL" sz="24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pl-PL" sz="24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Zwiększenie poziomu bezpieczeństwa w szkole i poza nią</a:t>
            </a:r>
            <a:r>
              <a:rPr lang="pl-PL" sz="24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Zapoznanie z przepisami BHP funkcjonującymi w szkole.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Kształtowanie właściwego zachowania się w sytuacjach zagrożenia życia i zdrowia i sytuacjach nadzwyczajnych.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Rozwijanie wiedzy na temat odpowiedzialności prawnej nieletnich.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l-PL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l-PL" sz="20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endParaRPr lang="pl-PL" sz="1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l-PL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Obraz 4" descr="Obraz zawierający sztuka, kwiat, design&#10;&#10;Opis wygenerowany automatycznie">
            <a:extLst>
              <a:ext uri="{FF2B5EF4-FFF2-40B4-BE49-F238E27FC236}">
                <a16:creationId xmlns:a16="http://schemas.microsoft.com/office/drawing/2014/main" id="{5CEBA2BA-8F3E-D4E2-BF0D-22A168C159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2" y="-11423"/>
            <a:ext cx="1441390" cy="1441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5418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806842" y="230910"/>
            <a:ext cx="8747185" cy="105294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Autofit/>
          </a:bodyPr>
          <a:lstStyle/>
          <a:p>
            <a:r>
              <a:rPr lang="pl-PL" sz="24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"/>
                <a:cs typeface="Calibri" panose="020F0502020204030204" pitchFamily="34" charset="0"/>
              </a:rPr>
              <a:t>Sfera psychologiczna</a:t>
            </a:r>
            <a:br>
              <a:rPr lang="pl-PL" sz="24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"/>
                <a:cs typeface="Calibri" panose="020F0502020204030204" pitchFamily="34" charset="0"/>
              </a:rPr>
            </a:br>
            <a:r>
              <a:rPr lang="pl-PL" sz="24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"/>
                <a:cs typeface="Calibri" panose="020F0502020204030204" pitchFamily="34" charset="0"/>
              </a:rPr>
              <a:t>Szczegółowe cele i zadania wychowawcze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03849" y="1283857"/>
            <a:ext cx="11227933" cy="5574144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spcAft>
                <a:spcPts val="800"/>
              </a:spcAft>
              <a:buNone/>
            </a:pPr>
            <a:r>
              <a:rPr lang="pl-PL" sz="9600" b="1" dirty="0">
                <a:solidFill>
                  <a:srgbClr val="002060"/>
                </a:solidFill>
                <a:latin typeface="Aptos "/>
                <a:ea typeface="Times New Roman" panose="02020603050405020304" pitchFamily="18" charset="0"/>
                <a:cs typeface="Times New Roman" panose="02020603050405020304" pitchFamily="18" charset="0"/>
              </a:rPr>
              <a:t>1 Profilaktyka uzależnień</a:t>
            </a: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pl-PL" sz="8000" dirty="0">
                <a:solidFill>
                  <a:schemeClr val="tx1"/>
                </a:solidFill>
                <a:latin typeface="Aptos "/>
                <a:ea typeface="Times New Roman" panose="02020603050405020304" pitchFamily="18" charset="0"/>
                <a:cs typeface="Times New Roman" panose="02020603050405020304" pitchFamily="18" charset="0"/>
              </a:rPr>
              <a:t>Zapobieganie zachowaniom ryzykownym oraz propagowanie zdrowego stylu życia wolnego od substancji psychoaktywnych alkoholu i nikotyny.</a:t>
            </a: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pl-PL" sz="8000" dirty="0">
                <a:solidFill>
                  <a:schemeClr val="tx1"/>
                </a:solidFill>
                <a:latin typeface="Aptos "/>
                <a:ea typeface="Times New Roman" panose="02020603050405020304" pitchFamily="18" charset="0"/>
                <a:cs typeface="Times New Roman" panose="02020603050405020304" pitchFamily="18" charset="0"/>
              </a:rPr>
              <a:t>Kształtowanie umiejętności społecznych przeciwdziałanie negatywnym wpływom.</a:t>
            </a:r>
          </a:p>
          <a:p>
            <a:pPr marL="0" marR="0" lvl="0" indent="0" algn="l" fontAlgn="base">
              <a:lnSpc>
                <a:spcPct val="120000"/>
              </a:lnSpc>
              <a:buNone/>
            </a:pPr>
            <a:r>
              <a:rPr lang="pl-PL" sz="96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9600" b="1" dirty="0">
                <a:solidFill>
                  <a:srgbClr val="002570"/>
                </a:solidFill>
                <a:latin typeface="Aptos "/>
                <a:ea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pl-PL" sz="9600" b="1" i="0" dirty="0">
                <a:solidFill>
                  <a:srgbClr val="002570"/>
                </a:solidFill>
                <a:effectLst/>
                <a:latin typeface="Aptos "/>
              </a:rPr>
              <a:t>Profilaktyka uzależnień behawioralnych i przeciwdziałanie przemocy rówieśniczej. Wspieranie zdrowia psychicznego dzieci i młodzieży oraz udzielanie pomocy w kryzysach psychicznych</a:t>
            </a:r>
            <a:r>
              <a:rPr lang="pl-PL" sz="9600" b="0" i="0" dirty="0">
                <a:solidFill>
                  <a:srgbClr val="002570"/>
                </a:solidFill>
                <a:effectLst/>
                <a:latin typeface="Aptos "/>
              </a:rPr>
              <a:t>.(MEN)</a:t>
            </a:r>
          </a:p>
          <a:p>
            <a:pPr marL="0" marR="0" lvl="0" indent="0" algn="l" fontAlgn="base">
              <a:lnSpc>
                <a:spcPct val="120000"/>
              </a:lnSpc>
              <a:buNone/>
            </a:pPr>
            <a:endParaRPr lang="pl-PL" sz="8000" dirty="0">
              <a:solidFill>
                <a:srgbClr val="002570"/>
              </a:solidFill>
            </a:endParaRPr>
          </a:p>
          <a:p>
            <a:pPr fontAlgn="base">
              <a:lnSpc>
                <a:spcPct val="120000"/>
              </a:lnSpc>
            </a:pPr>
            <a:r>
              <a:rPr lang="pl-PL" sz="8000" dirty="0">
                <a:solidFill>
                  <a:schemeClr val="tx1"/>
                </a:solidFill>
                <a:latin typeface="Aptos "/>
                <a:ea typeface="Times New Roman" panose="02020603050405020304" pitchFamily="18" charset="0"/>
                <a:cs typeface="Times New Roman" panose="02020603050405020304" pitchFamily="18" charset="0"/>
              </a:rPr>
              <a:t>Zbudowanie równowagi i harmonii psychicznej oraz postaw sprzyjających rozwijaniu potencjału.</a:t>
            </a:r>
          </a:p>
          <a:p>
            <a:pPr fontAlgn="base">
              <a:lnSpc>
                <a:spcPct val="120000"/>
              </a:lnSpc>
            </a:pPr>
            <a:r>
              <a:rPr lang="pl-PL" sz="8000" dirty="0">
                <a:solidFill>
                  <a:schemeClr val="tx1"/>
                </a:solidFill>
                <a:latin typeface="Aptos "/>
                <a:ea typeface="Times New Roman" panose="02020603050405020304" pitchFamily="18" charset="0"/>
                <a:cs typeface="Times New Roman" panose="02020603050405020304" pitchFamily="18" charset="0"/>
              </a:rPr>
              <a:t>Kształtowanie prawidłowych więzi międzyludzkich, eliminowanie przejawów agresji.</a:t>
            </a:r>
            <a:r>
              <a:rPr lang="pl-PL" sz="8000" dirty="0">
                <a:solidFill>
                  <a:schemeClr val="tx1"/>
                </a:solidFill>
                <a:latin typeface="Aptos 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pl-PL" sz="9600" b="0" i="0" u="none" strike="noStrike" dirty="0">
              <a:solidFill>
                <a:srgbClr val="191919"/>
              </a:solidFill>
              <a:effectLst/>
              <a:latin typeface="Aptos "/>
              <a:cs typeface="Calibri" panose="020F0502020204030204" pitchFamily="34" charset="0"/>
            </a:endParaRPr>
          </a:p>
          <a:p>
            <a:pPr fontAlgn="base">
              <a:lnSpc>
                <a:spcPct val="120000"/>
              </a:lnSpc>
            </a:pPr>
            <a:r>
              <a:rPr lang="pl-PL" sz="8000" dirty="0">
                <a:effectLst/>
                <a:latin typeface="Aptos "/>
                <a:ea typeface="Calibri" panose="020F0502020204030204" pitchFamily="34" charset="0"/>
                <a:cs typeface="Times New Roman" panose="02020603050405020304" pitchFamily="18" charset="0"/>
              </a:rPr>
              <a:t>Poszerzenie wiedzy uczniów na temat wpływu sytuacji kryzysowej na funkcjonowanie w szkole </a:t>
            </a:r>
            <a:br>
              <a:rPr lang="pl-PL" sz="8000" dirty="0">
                <a:effectLst/>
                <a:latin typeface="Aptos 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8000" dirty="0">
                <a:effectLst/>
                <a:latin typeface="Aptos "/>
                <a:ea typeface="Calibri" panose="020F0502020204030204" pitchFamily="34" charset="0"/>
                <a:cs typeface="Times New Roman" panose="02020603050405020304" pitchFamily="18" charset="0"/>
              </a:rPr>
              <a:t>oraz możliwość uzyskania pomocy w szkole i poza szkołą.</a:t>
            </a:r>
          </a:p>
          <a:p>
            <a:pPr marL="0" indent="0" fontAlgn="base">
              <a:lnSpc>
                <a:spcPct val="120000"/>
              </a:lnSpc>
              <a:buNone/>
            </a:pPr>
            <a:endParaRPr lang="pl-PL" sz="8000" dirty="0">
              <a:solidFill>
                <a:schemeClr val="tx1"/>
              </a:solidFill>
              <a:latin typeface="Aptos 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9600" b="1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80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endParaRPr lang="pl-PL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l-PL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l-PL" sz="20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endParaRPr lang="pl-PL" sz="1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l-PL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8">
            <a:extLst>
              <a:ext uri="{FF2B5EF4-FFF2-40B4-BE49-F238E27FC236}">
                <a16:creationId xmlns:a16="http://schemas.microsoft.com/office/drawing/2014/main" id="{6050575A-2B43-F20E-2EC4-716E286BFD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id="{1B9C0F7C-20E4-6B8A-1E91-713EA6D04263}"/>
              </a:ext>
            </a:extLst>
          </p:cNvPr>
          <p:cNvCxnSpPr/>
          <p:nvPr/>
        </p:nvCxnSpPr>
        <p:spPr>
          <a:xfrm flipV="1">
            <a:off x="3181350" y="9445625"/>
            <a:ext cx="6610350" cy="285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Rectangle 11">
            <a:extLst>
              <a:ext uri="{FF2B5EF4-FFF2-40B4-BE49-F238E27FC236}">
                <a16:creationId xmlns:a16="http://schemas.microsoft.com/office/drawing/2014/main" id="{AE83A91A-E6F6-2070-2D7F-483E6BE9EF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cxnSp>
        <p:nvCxnSpPr>
          <p:cNvPr id="15" name="Łącznik prosty 14">
            <a:extLst>
              <a:ext uri="{FF2B5EF4-FFF2-40B4-BE49-F238E27FC236}">
                <a16:creationId xmlns:a16="http://schemas.microsoft.com/office/drawing/2014/main" id="{C057CEC8-7F0F-6685-3793-18B63E522952}"/>
              </a:ext>
            </a:extLst>
          </p:cNvPr>
          <p:cNvCxnSpPr/>
          <p:nvPr/>
        </p:nvCxnSpPr>
        <p:spPr>
          <a:xfrm flipV="1">
            <a:off x="3333750" y="9598025"/>
            <a:ext cx="6610350" cy="285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Rectangle 23">
            <a:extLst>
              <a:ext uri="{FF2B5EF4-FFF2-40B4-BE49-F238E27FC236}">
                <a16:creationId xmlns:a16="http://schemas.microsoft.com/office/drawing/2014/main" id="{18AAD3BC-BB51-0491-4DBC-F737E8709D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cxnSp>
        <p:nvCxnSpPr>
          <p:cNvPr id="27" name="Łącznik prosty 26">
            <a:extLst>
              <a:ext uri="{FF2B5EF4-FFF2-40B4-BE49-F238E27FC236}">
                <a16:creationId xmlns:a16="http://schemas.microsoft.com/office/drawing/2014/main" id="{667B05D4-511B-ECCA-5431-0913DBB11F2F}"/>
              </a:ext>
            </a:extLst>
          </p:cNvPr>
          <p:cNvCxnSpPr/>
          <p:nvPr/>
        </p:nvCxnSpPr>
        <p:spPr>
          <a:xfrm flipV="1">
            <a:off x="3486150" y="9750425"/>
            <a:ext cx="6610350" cy="285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Obraz 4" descr="Obraz zawierający sztuka, kwiat, design&#10;&#10;Opis wygenerowany automatycznie">
            <a:extLst>
              <a:ext uri="{FF2B5EF4-FFF2-40B4-BE49-F238E27FC236}">
                <a16:creationId xmlns:a16="http://schemas.microsoft.com/office/drawing/2014/main" id="{B4D3423C-B407-C5FA-7D1E-DBBFEE3866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2" y="-11423"/>
            <a:ext cx="1441390" cy="1441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0399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31351" y="164090"/>
            <a:ext cx="8747185" cy="105294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Autofit/>
          </a:bodyPr>
          <a:lstStyle/>
          <a:p>
            <a:r>
              <a:rPr lang="pl-PL" sz="24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"/>
                <a:cs typeface="Calibri" panose="020F0502020204030204" pitchFamily="34" charset="0"/>
              </a:rPr>
              <a:t>Sfera psychologiczna</a:t>
            </a:r>
            <a:br>
              <a:rPr lang="pl-PL" sz="24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"/>
                <a:cs typeface="Calibri" panose="020F0502020204030204" pitchFamily="34" charset="0"/>
              </a:rPr>
            </a:br>
            <a:r>
              <a:rPr lang="pl-PL" sz="24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"/>
                <a:cs typeface="Calibri" panose="020F0502020204030204" pitchFamily="34" charset="0"/>
              </a:rPr>
              <a:t>Szczegółowe cele i zadania wychowawcze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82033" y="1381127"/>
            <a:ext cx="11227933" cy="5476873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96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l-PL" sz="96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72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pl-PL" sz="9600" b="1" dirty="0">
                <a:solidFill>
                  <a:srgbClr val="00257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Dążenie</a:t>
            </a:r>
            <a:r>
              <a:rPr lang="pl-PL" sz="96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do rozwoju wysokiej kultury osobistej</a:t>
            </a:r>
          </a:p>
          <a:p>
            <a:pPr>
              <a:lnSpc>
                <a:spcPct val="170000"/>
              </a:lnSpc>
              <a:spcAft>
                <a:spcPts val="800"/>
              </a:spcAft>
            </a:pPr>
            <a:r>
              <a:rPr lang="pl-PL" sz="80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Kształtowanie, doskonalenie i wdrażanie nawyków i norm kulturalnego zachowania w różnych sytuacjach życiowych.</a:t>
            </a:r>
          </a:p>
          <a:p>
            <a:pPr>
              <a:lnSpc>
                <a:spcPct val="170000"/>
              </a:lnSpc>
              <a:spcAft>
                <a:spcPts val="800"/>
              </a:spcAft>
            </a:pPr>
            <a:r>
              <a:rPr lang="pl-PL" sz="80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Nauka nabywania świadomości własnych słabych i mocnych stron, kształtowanie samoakceptacji, budowanie poczucia własnej wartości.</a:t>
            </a:r>
            <a:endParaRPr lang="pl-PL" sz="60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9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4.Wspomaganie wychowawczej roli rodziny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8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Pomoc rodzicom w procesie wychowawczym.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8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Systematyczne monitorowanie frekwencji uczniów na zajęciach lekcyjnych.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8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Zwiększenie współpracy z rodzicami w zakresie kontroli obowiązku szkolnego.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50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pl-PL" sz="24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24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endParaRPr lang="pl-PL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l-PL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l-PL" sz="20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endParaRPr lang="pl-PL" sz="1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l-PL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Obraz 4" descr="Obraz zawierający sztuka, kwiat, design&#10;&#10;Opis wygenerowany automatycznie">
            <a:extLst>
              <a:ext uri="{FF2B5EF4-FFF2-40B4-BE49-F238E27FC236}">
                <a16:creationId xmlns:a16="http://schemas.microsoft.com/office/drawing/2014/main" id="{74DC8E10-2EFF-8ADD-7E22-1A5FAEB35E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2" y="-11423"/>
            <a:ext cx="1441390" cy="1441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8875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806842" y="230910"/>
            <a:ext cx="8747185" cy="105294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Autofit/>
          </a:bodyPr>
          <a:lstStyle/>
          <a:p>
            <a:r>
              <a:rPr lang="pl-PL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"/>
                <a:cs typeface="Calibri" panose="020F0502020204030204" pitchFamily="34" charset="0"/>
              </a:rPr>
              <a:t>Sfera społeczna</a:t>
            </a:r>
            <a:br>
              <a:rPr lang="pl-PL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"/>
                <a:cs typeface="Calibri" panose="020F0502020204030204" pitchFamily="34" charset="0"/>
              </a:rPr>
            </a:br>
            <a:r>
              <a:rPr lang="pl-PL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"/>
                <a:cs typeface="Calibri" panose="020F0502020204030204" pitchFamily="34" charset="0"/>
              </a:rPr>
              <a:t>Szczegółowe cele i zadania wychowawcze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82033" y="1381127"/>
            <a:ext cx="11227933" cy="5472110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pl-PL" sz="96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9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</a:t>
            </a:r>
            <a:r>
              <a:rPr lang="pl-P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9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Tworzenie i zapewnienie warunków do rozwijania uzdolnień i zainteresowań uczniów.</a:t>
            </a:r>
            <a:endParaRPr lang="pl-PL" sz="96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8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Rozpoznanie i rozwijanie uzdolnień i zainteresowań uczniów.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8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Aktywowanie uczniów do udziału w olimpiadach i konkursach.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8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Rozwijanie wrażliwości estetycznej oraz  ciekawości </a:t>
            </a:r>
            <a:r>
              <a:rPr lang="pl-PL" sz="80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poznawczej i </a:t>
            </a:r>
            <a:r>
              <a:rPr lang="pl-PL" sz="8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twórczej.</a:t>
            </a:r>
            <a:endParaRPr lang="pl-PL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8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Promowanie uczniów uzdolnionych oraz zaangażowanych w działalność społeczną.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8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Rozwijanie zdolności do samodzielnego myślenia, samowychowania.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8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pl-PL" sz="7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pl-PL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20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pl-PL" sz="24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24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endParaRPr lang="pl-PL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l-PL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l-PL" sz="20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endParaRPr lang="pl-PL" sz="1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l-PL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Obraz 4" descr="Obraz zawierający sztuka, kwiat, design&#10;&#10;Opis wygenerowany automatycznie">
            <a:extLst>
              <a:ext uri="{FF2B5EF4-FFF2-40B4-BE49-F238E27FC236}">
                <a16:creationId xmlns:a16="http://schemas.microsoft.com/office/drawing/2014/main" id="{1629B4A6-0229-D5B9-0485-3EEAC65F7F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2" y="-11423"/>
            <a:ext cx="1441390" cy="1441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9030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806842" y="230910"/>
            <a:ext cx="8747185" cy="105294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Autofit/>
          </a:bodyPr>
          <a:lstStyle/>
          <a:p>
            <a:r>
              <a:rPr lang="pl-PL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"/>
                <a:cs typeface="Calibri" panose="020F0502020204030204" pitchFamily="34" charset="0"/>
              </a:rPr>
              <a:t>Sfera społeczna</a:t>
            </a:r>
            <a:br>
              <a:rPr lang="pl-PL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"/>
                <a:cs typeface="Calibri" panose="020F0502020204030204" pitchFamily="34" charset="0"/>
              </a:rPr>
            </a:br>
            <a:r>
              <a:rPr lang="pl-PL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"/>
                <a:cs typeface="Calibri" panose="020F0502020204030204" pitchFamily="34" charset="0"/>
              </a:rPr>
              <a:t>Szczegółowe cele i zadania wychowawcze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82033" y="1381127"/>
            <a:ext cx="11227933" cy="5476874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8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9600" b="1" dirty="0">
                <a:solidFill>
                  <a:srgbClr val="00257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2.Kształtowanie przyjaznego klimatu w szkole oraz dbanie o prawidłowe relacje</a:t>
            </a:r>
            <a:br>
              <a:rPr lang="pl-PL" sz="9600" b="1" dirty="0">
                <a:solidFill>
                  <a:srgbClr val="00257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pl-PL" sz="9600" b="1" dirty="0">
                <a:solidFill>
                  <a:srgbClr val="00257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w klasie</a:t>
            </a:r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pl-PL" sz="8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Kształtowanie umiejętności skutecznego komunikowania się i dążenie do integracji zespołu klasowego. </a:t>
            </a:r>
            <a:endParaRPr lang="pl-PL" sz="9600" b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pl-PL" sz="8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Kształtowanie przekonania o społecznym wymiarze istnienia osoby ludzkiej i społecznym aspekcie bycia uczniem szkoły.</a:t>
            </a:r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pl-PL" sz="8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Zapoznanie i przestrzeganie norm prawnych obowiązujących w szkole.</a:t>
            </a:r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pl-PL" sz="8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Monitorowanie i egzekwowanie przestrzegania Standardów Ochrony Małoletnich w szkole.</a:t>
            </a:r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pl-PL" sz="8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Rozwijanie wrażliwości moralnej i wdrażanie do bezinteresownych działań na rzecz potrzebujących oraz kształtowanie postaw tolerancji, wrażliwości na potrzeby drugiego człowieka.</a:t>
            </a:r>
          </a:p>
          <a:p>
            <a:pPr marL="0" indent="0">
              <a:lnSpc>
                <a:spcPct val="170000"/>
              </a:lnSpc>
              <a:spcBef>
                <a:spcPts val="0"/>
              </a:spcBef>
              <a:buNone/>
            </a:pPr>
            <a:endParaRPr lang="pl-PL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pl-PL" sz="7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pl-PL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20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pl-PL" sz="24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24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endParaRPr lang="pl-PL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l-PL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l-PL" sz="20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endParaRPr lang="pl-PL" sz="1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l-PL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Obraz 4" descr="Obraz zawierający sztuka, kwiat, design&#10;&#10;Opis wygenerowany automatycznie">
            <a:extLst>
              <a:ext uri="{FF2B5EF4-FFF2-40B4-BE49-F238E27FC236}">
                <a16:creationId xmlns:a16="http://schemas.microsoft.com/office/drawing/2014/main" id="{18EBA5B7-FC2D-BEA7-F08B-CC00AD71DD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2" y="-11423"/>
            <a:ext cx="1441390" cy="1441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6284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22406" y="83766"/>
            <a:ext cx="8747185" cy="1052946"/>
          </a:xfrm>
          <a:solidFill>
            <a:schemeClr val="bg1"/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softRound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r>
              <a:rPr lang="pl-PL" sz="2400" b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"/>
                <a:cs typeface="Calibri" panose="020F0502020204030204" pitchFamily="34" charset="0"/>
              </a:rPr>
              <a:t>Sfera społeczna</a:t>
            </a:r>
            <a:br>
              <a:rPr lang="pl-PL" sz="2400" b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"/>
                <a:cs typeface="Calibri" panose="020F0502020204030204" pitchFamily="34" charset="0"/>
              </a:rPr>
            </a:br>
            <a:r>
              <a:rPr lang="pl-PL" sz="2400" b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"/>
                <a:cs typeface="Calibri" panose="020F0502020204030204" pitchFamily="34" charset="0"/>
              </a:rPr>
              <a:t>Szczegółowe cele i zadania wychowawcze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82033" y="1381127"/>
            <a:ext cx="11227933" cy="5892032"/>
          </a:xfrm>
        </p:spPr>
        <p:txBody>
          <a:bodyPr>
            <a:normAutofit fontScale="25000" lnSpcReduction="20000"/>
          </a:bodyPr>
          <a:lstStyle/>
          <a:p>
            <a:pPr marL="0" marR="0" lvl="0" indent="0" algn="l" fontAlgn="base">
              <a:buNone/>
            </a:pPr>
            <a:r>
              <a:rPr lang="pl-PL" sz="9600" b="1" dirty="0">
                <a:solidFill>
                  <a:srgbClr val="002570"/>
                </a:solidFill>
                <a:latin typeface="Aptos 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pl-PL" sz="9600" b="1" i="0" dirty="0">
                <a:solidFill>
                  <a:srgbClr val="002570"/>
                </a:solidFill>
                <a:effectLst/>
                <a:latin typeface="Aptos "/>
              </a:rPr>
              <a:t>Rozpoznawanie potrzeb dzieci i młodzieży z wykorzystaniem oceny funkcjonowania w środowisku przedszkolnym i szkolnym. Wspieranie przedszkoli i szkół w zakresie współpracy z rodzicami w procesie edukacji, pomocy psychologiczno - pedagogicznej i wychowania w celu zapewnienia spójności i skuteczności wsparcia udzielanego każdemu dziecku.(MEN)</a:t>
            </a:r>
            <a:endParaRPr lang="pl-PL" sz="9600" b="1" dirty="0">
              <a:solidFill>
                <a:srgbClr val="002570"/>
              </a:solidFill>
              <a:latin typeface="Aptos 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70000"/>
              </a:lnSpc>
              <a:spcBef>
                <a:spcPts val="0"/>
              </a:spcBef>
            </a:pPr>
            <a:r>
              <a:rPr lang="pl-PL" sz="8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Rozpoznanie potrzeb rozwojowych i edukacyjnych, możliwości oraz czynników środowiskowych wpływających na funkcjonowanie uczniów.</a:t>
            </a:r>
          </a:p>
          <a:p>
            <a:pPr algn="just">
              <a:lnSpc>
                <a:spcPct val="170000"/>
              </a:lnSpc>
              <a:spcBef>
                <a:spcPts val="0"/>
              </a:spcBef>
            </a:pPr>
            <a:r>
              <a:rPr lang="pl-PL" sz="8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Pomoc w rozwiązywaniu problemów zgodnie z diagnozowanymi indywidualnymi potrzebami.</a:t>
            </a:r>
          </a:p>
          <a:p>
            <a:pPr algn="just">
              <a:lnSpc>
                <a:spcPct val="170000"/>
              </a:lnSpc>
              <a:spcBef>
                <a:spcPts val="0"/>
              </a:spcBef>
            </a:pPr>
            <a:r>
              <a:rPr lang="pl-PL" sz="8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Organizowanie różnych form pomocy i terapii dla uczniów z zaburzeniami rozwojowymi.</a:t>
            </a:r>
          </a:p>
          <a:p>
            <a:pPr algn="just">
              <a:lnSpc>
                <a:spcPct val="170000"/>
              </a:lnSpc>
              <a:spcBef>
                <a:spcPts val="0"/>
              </a:spcBef>
            </a:pPr>
            <a:r>
              <a:rPr lang="pl-PL" sz="8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Wsparcie nauczycieli w pracy z uczniem o specjalnych potrzebach edukacyjnych.</a:t>
            </a:r>
            <a:endParaRPr lang="pl-PL" sz="8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70000"/>
              </a:lnSpc>
              <a:spcBef>
                <a:spcPts val="0"/>
              </a:spcBef>
            </a:pPr>
            <a:r>
              <a:rPr lang="pl-PL" sz="8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Reagowanie na niepokojące zachowania ucznia (wagary, słabe oceny, izolacja, trudności adaptacyjne, nagłe zmiany zachowania nastrojów i emocji, autoagresja, zachowania </a:t>
            </a:r>
            <a:r>
              <a:rPr lang="pl-PL" sz="8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suicydalne</a:t>
            </a:r>
            <a:r>
              <a:rPr lang="pl-PL" sz="8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170000"/>
              </a:lnSpc>
              <a:spcBef>
                <a:spcPts val="0"/>
              </a:spcBef>
            </a:pPr>
            <a:r>
              <a:rPr lang="pl-PL" sz="8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Objęcie indywidualną opieką uczniów mających trudności adaptacyjne, społeczne, materialno-bytowe.</a:t>
            </a:r>
          </a:p>
          <a:p>
            <a:pPr>
              <a:lnSpc>
                <a:spcPct val="170000"/>
              </a:lnSpc>
              <a:spcBef>
                <a:spcPts val="0"/>
              </a:spcBef>
            </a:pPr>
            <a:endParaRPr lang="pl-PL" sz="8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pl-PL" sz="8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pl-PL" sz="8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pl-PL" sz="8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pl-PL" sz="9600" b="1" dirty="0">
              <a:solidFill>
                <a:srgbClr val="00257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pl-PL" sz="9600" b="1" dirty="0">
              <a:solidFill>
                <a:srgbClr val="00257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pl-PL" sz="8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pl-PL" sz="8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pl-PL" sz="7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pl-PL" sz="7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pl-PL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20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pl-PL" sz="24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24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endParaRPr lang="pl-PL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l-PL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l-PL" sz="20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endParaRPr lang="pl-PL" sz="1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l-PL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Obraz 4" descr="Obraz zawierający sztuka, kwiat, design&#10;&#10;Opis wygenerowany automatycznie">
            <a:extLst>
              <a:ext uri="{FF2B5EF4-FFF2-40B4-BE49-F238E27FC236}">
                <a16:creationId xmlns:a16="http://schemas.microsoft.com/office/drawing/2014/main" id="{829D2077-EB77-9720-892D-DE08299032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2" y="-11423"/>
            <a:ext cx="1441390" cy="1441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8864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806842" y="230910"/>
            <a:ext cx="8747185" cy="1052946"/>
          </a:xfrm>
          <a:solidFill>
            <a:schemeClr val="bg1"/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softRound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r>
              <a:rPr lang="pl-PL" sz="2400" b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"/>
                <a:cs typeface="Calibri" panose="020F0502020204030204" pitchFamily="34" charset="0"/>
              </a:rPr>
              <a:t>Sfera społeczna</a:t>
            </a:r>
            <a:br>
              <a:rPr lang="pl-PL" sz="2400" b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"/>
                <a:cs typeface="Calibri" panose="020F0502020204030204" pitchFamily="34" charset="0"/>
              </a:rPr>
            </a:br>
            <a:r>
              <a:rPr lang="pl-PL" sz="2400" b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"/>
                <a:cs typeface="Calibri" panose="020F0502020204030204" pitchFamily="34" charset="0"/>
              </a:rPr>
              <a:t>Szczegółowe cele i zadania wychowawcze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82033" y="1381127"/>
            <a:ext cx="11227933" cy="547211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pl-PL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/>
            <a:r>
              <a:rPr lang="pl-PL" sz="8000" b="1" i="0" dirty="0">
                <a:solidFill>
                  <a:schemeClr val="tx1"/>
                </a:solidFill>
                <a:effectLst/>
                <a:latin typeface="Aptos "/>
              </a:rPr>
              <a:t>Wspieranie ciekawości i aktywności poznawczej uczniów </a:t>
            </a:r>
            <a:r>
              <a:rPr lang="pl-PL" sz="8000" i="0" dirty="0">
                <a:solidFill>
                  <a:schemeClr val="tx1"/>
                </a:solidFill>
                <a:effectLst/>
                <a:latin typeface="Aptos "/>
              </a:rPr>
              <a:t>poprzez promowanie kształcenia interdyscyplinarnego i pracy projektowej oraz wykorzystywanie oceniania kształtującego i informacji zwrotnej w pracy z uczniem.(MEN)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8000" dirty="0">
                <a:solidFill>
                  <a:schemeClr val="tx1"/>
                </a:solidFill>
                <a:latin typeface="Aptos "/>
                <a:ea typeface="Calibri" panose="020F0502020204030204" pitchFamily="34" charset="0"/>
                <a:cs typeface="Times New Roman" panose="02020603050405020304" pitchFamily="18" charset="0"/>
              </a:rPr>
              <a:t>Wzmocnienie współpracy z rodzicami w zakresie podejmowania działań wychowawczo-profilaktycznych</a:t>
            </a:r>
            <a:r>
              <a:rPr lang="pl-PL" sz="8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pl-PL" sz="8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pl-PL" sz="9600" b="1" spc="-15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pl-PL" sz="9600" b="1" spc="-15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.Kształtowanie postaw  współżycia społecznego – postawy pro społeczne.</a:t>
            </a:r>
            <a:endParaRPr lang="pl-PL" sz="88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/>
            <a:r>
              <a:rPr lang="pl-PL" sz="8000" b="1" i="0" dirty="0">
                <a:solidFill>
                  <a:srgbClr val="1B1B1B"/>
                </a:solidFill>
                <a:effectLst/>
                <a:latin typeface="Aptos "/>
              </a:rPr>
              <a:t>Szkoła miejscem budowania odporności społecznej </a:t>
            </a:r>
            <a:r>
              <a:rPr lang="pl-PL" sz="8000" b="0" i="0" dirty="0">
                <a:solidFill>
                  <a:srgbClr val="1B1B1B"/>
                </a:solidFill>
                <a:effectLst/>
                <a:latin typeface="Aptos "/>
              </a:rPr>
              <a:t>– kształtowanie postaw patriotycznych, obywatelskich i prospołecznych oraz odpowiedzialności za bezpieczeństwo własne i innych.(MEN)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pl-PL" sz="8000" dirty="0">
              <a:solidFill>
                <a:srgbClr val="1B1B1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pl-PL" sz="8000" b="0" i="0" dirty="0">
              <a:solidFill>
                <a:srgbClr val="1B1B1B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pl-PL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pl-PL" sz="7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pl-PL" sz="7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pl-PL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20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pl-PL" sz="24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24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endParaRPr lang="pl-PL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l-PL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l-PL" sz="20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endParaRPr lang="pl-PL" sz="1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l-PL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Obraz 4" descr="Obraz zawierający sztuka, kwiat, design&#10;&#10;Opis wygenerowany automatycznie">
            <a:extLst>
              <a:ext uri="{FF2B5EF4-FFF2-40B4-BE49-F238E27FC236}">
                <a16:creationId xmlns:a16="http://schemas.microsoft.com/office/drawing/2014/main" id="{43D03B06-C3FA-3B11-064E-2A7D2BC9CD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2" y="-11423"/>
            <a:ext cx="1441390" cy="1441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6611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22406" y="328181"/>
            <a:ext cx="8747185" cy="1052946"/>
          </a:xfrm>
          <a:solidFill>
            <a:schemeClr val="bg1"/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softRound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r>
              <a:rPr lang="pl-PL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"/>
                <a:cs typeface="Calibri" panose="020F0502020204030204" pitchFamily="34" charset="0"/>
              </a:rPr>
              <a:t>Sfera poznawcza</a:t>
            </a:r>
            <a:br>
              <a:rPr lang="pl-PL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"/>
                <a:cs typeface="Calibri" panose="020F0502020204030204" pitchFamily="34" charset="0"/>
              </a:rPr>
            </a:br>
            <a:r>
              <a:rPr lang="pl-PL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"/>
                <a:cs typeface="Calibri" panose="020F0502020204030204" pitchFamily="34" charset="0"/>
              </a:rPr>
              <a:t>Szczegółowe cele i zadania wychowawcze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82033" y="1381127"/>
            <a:ext cx="11227933" cy="5472110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pl-PL" sz="9600" b="1" dirty="0">
              <a:solidFill>
                <a:srgbClr val="00264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pl-PL" sz="9600" b="1" dirty="0">
                <a:solidFill>
                  <a:srgbClr val="00257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pl-PL" sz="9600" b="1" dirty="0">
                <a:solidFill>
                  <a:srgbClr val="002570"/>
                </a:solidFill>
                <a:effectLst/>
                <a:latin typeface="Aptos "/>
                <a:ea typeface="Calibri" panose="020F0502020204030204" pitchFamily="34" charset="0"/>
                <a:cs typeface="Times New Roman" panose="02020603050405020304" pitchFamily="18" charset="0"/>
              </a:rPr>
              <a:t>.Kształtowanie aktywnych postaw, przedsiębiorczych zachowań.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l-PL" sz="8000" dirty="0">
                <a:solidFill>
                  <a:schemeClr val="tx1"/>
                </a:solidFill>
                <a:effectLst/>
                <a:latin typeface="Aptos "/>
                <a:ea typeface="Calibri" panose="020F0502020204030204" pitchFamily="34" charset="0"/>
                <a:cs typeface="Times New Roman" panose="02020603050405020304" pitchFamily="18" charset="0"/>
              </a:rPr>
              <a:t>Podnoszenie efektów kształcenia poprzez uświadomienie wagi edukacji i wyników egzaminów zewnętrznych.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l-PL" sz="8000" dirty="0">
                <a:effectLst/>
                <a:latin typeface="Aptos "/>
                <a:ea typeface="Calibri" panose="020F0502020204030204" pitchFamily="34" charset="0"/>
                <a:cs typeface="Times New Roman" panose="02020603050405020304" pitchFamily="18" charset="0"/>
              </a:rPr>
              <a:t>Uczenie planowania i dobrej organizacji własnej pracy.</a:t>
            </a:r>
          </a:p>
          <a:p>
            <a:pPr algn="just" fontAlgn="base"/>
            <a:r>
              <a:rPr lang="pl-PL" sz="8000" b="1" i="0" dirty="0">
                <a:solidFill>
                  <a:srgbClr val="1B1B1B"/>
                </a:solidFill>
                <a:effectLst/>
                <a:latin typeface="Aptos "/>
              </a:rPr>
              <a:t>Promowanie higieny cyfrowej i aktywności off-</a:t>
            </a:r>
            <a:r>
              <a:rPr lang="pl-PL" sz="8000" b="1" i="0" dirty="0" err="1">
                <a:solidFill>
                  <a:srgbClr val="1B1B1B"/>
                </a:solidFill>
                <a:effectLst/>
                <a:latin typeface="Aptos "/>
              </a:rPr>
              <a:t>line</a:t>
            </a:r>
            <a:r>
              <a:rPr lang="pl-PL" sz="8000" b="0" i="0" dirty="0">
                <a:solidFill>
                  <a:srgbClr val="1B1B1B"/>
                </a:solidFill>
                <a:effectLst/>
                <a:latin typeface="Aptos "/>
              </a:rPr>
              <a:t>. Rozwijanie umiejętności bezpiecznego poruszania się w sieci i krytycznego myślenia, w tym odpowiedzialnego korzystania ze sztucznej inteligencji, a także korzystania z funkcjonalności i zasobów Zintegrowanej Platformy </a:t>
            </a:r>
            <a:r>
              <a:rPr lang="pl-PL" sz="8000" b="1" i="0" dirty="0">
                <a:solidFill>
                  <a:srgbClr val="1B1B1B"/>
                </a:solidFill>
                <a:effectLst/>
                <a:latin typeface="Aptos "/>
              </a:rPr>
              <a:t>Edukacyjnej.(MEN)</a:t>
            </a:r>
          </a:p>
          <a:p>
            <a:pPr algn="just" fontAlgn="base"/>
            <a:r>
              <a:rPr lang="pl-PL" sz="8000" b="1" i="0" dirty="0">
                <a:solidFill>
                  <a:srgbClr val="1B1B1B"/>
                </a:solidFill>
                <a:effectLst/>
                <a:latin typeface="Aptos "/>
              </a:rPr>
              <a:t>Wspieranie podejmowania świadomych decyzji edukacyjno-zawodowych</a:t>
            </a:r>
            <a:r>
              <a:rPr lang="pl-PL" sz="8000" b="0" i="0" dirty="0">
                <a:solidFill>
                  <a:srgbClr val="1B1B1B"/>
                </a:solidFill>
                <a:effectLst/>
                <a:latin typeface="Aptos "/>
              </a:rPr>
              <a:t>, ze szczególnym uwzględnieniem doradztwa zawodowego i promocji kształcenia zawodowego. Upowszechnienie nowej oferty kształcenia zawodowego wypracowanej z branżami. (MEN)</a:t>
            </a:r>
          </a:p>
          <a:p>
            <a:pPr algn="just" fontAlgn="base"/>
            <a:endParaRPr lang="pl-PL" sz="8000" b="0" i="0" dirty="0">
              <a:solidFill>
                <a:srgbClr val="1B1B1B"/>
              </a:solidFill>
              <a:effectLst/>
              <a:latin typeface="Aptos 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pl-PL" sz="8000" dirty="0">
              <a:solidFill>
                <a:schemeClr val="tx1"/>
              </a:solidFill>
              <a:latin typeface="Aptos 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br>
              <a:rPr lang="pl-PL" sz="8000" dirty="0"/>
            </a:br>
            <a:br>
              <a:rPr lang="pl-PL" sz="8000" dirty="0"/>
            </a:br>
            <a:endParaRPr lang="pl-PL" sz="8000" b="1" dirty="0">
              <a:solidFill>
                <a:srgbClr val="00264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8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pl-PL" sz="7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pl-PL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20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pl-PL" sz="24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24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endParaRPr lang="pl-PL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l-PL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l-PL" sz="20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endParaRPr lang="pl-PL" sz="1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l-PL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Obraz 4" descr="Obraz zawierający sztuka, kwiat, design&#10;&#10;Opis wygenerowany automatycznie">
            <a:extLst>
              <a:ext uri="{FF2B5EF4-FFF2-40B4-BE49-F238E27FC236}">
                <a16:creationId xmlns:a16="http://schemas.microsoft.com/office/drawing/2014/main" id="{E82CE8F2-CDBC-31B6-F267-1EBFBDD246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2" y="-11423"/>
            <a:ext cx="1441390" cy="1441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5170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806842" y="230910"/>
            <a:ext cx="8747185" cy="1052946"/>
          </a:xfrm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softRound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r>
              <a:rPr lang="pl-PL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Sfera duchowa</a:t>
            </a:r>
            <a:br>
              <a:rPr lang="pl-PL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Szczegółowe cele i zadania wychowawcze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82033" y="1381127"/>
            <a:ext cx="11227933" cy="5472110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pl-PL" sz="7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pl-PL" sz="7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9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pl-PL" sz="9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pl-PL" sz="9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Kształtowanie postaw obywatelskich i patriotycznych</a:t>
            </a:r>
            <a:r>
              <a:rPr lang="pl-PL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8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Uczenie szacunku do tradycji narodu, państwa, szkoły i środowiska lokalnego.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8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Poznanie dorobku kulturalnego Europy, świata. Wykształcenie postawy tolerancji i szacunku  dla innych narodów, kultury, </a:t>
            </a:r>
            <a:r>
              <a:rPr lang="pl-PL" sz="8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religii.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pl-PL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pl-PL" sz="9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Uświadomienie wartości rodziny w życiu młodego człowieka.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8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Dostrzeganie przez młodego człowieka rodziny jako najwyższej wartości.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8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Pomoc w osiąganiu dojrzałości psychoseksualnej młodego człowieka.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pl-PL" sz="80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pl-PL" sz="80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pl-PL" sz="9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l-PL" sz="96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pl-PL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pl-PL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pl-PL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pl-PL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5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pl-PL" sz="7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pl-PL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20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pl-PL" sz="24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24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endParaRPr lang="pl-PL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l-PL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l-PL" sz="20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endParaRPr lang="pl-PL" sz="1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l-PL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Obraz 4" descr="Obraz zawierający sztuka, kwiat, design&#10;&#10;Opis wygenerowany automatycznie">
            <a:extLst>
              <a:ext uri="{FF2B5EF4-FFF2-40B4-BE49-F238E27FC236}">
                <a16:creationId xmlns:a16="http://schemas.microsoft.com/office/drawing/2014/main" id="{E1B1C168-1160-4128-01FF-1A8C4C6B430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2" y="-11423"/>
            <a:ext cx="1441390" cy="1441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903461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TM10001115[[fn=Paczka]]</Template>
  <TotalTime>1833</TotalTime>
  <Words>2381</Words>
  <Application>Microsoft Office PowerPoint</Application>
  <PresentationFormat>Panoramiczny</PresentationFormat>
  <Paragraphs>393</Paragraphs>
  <Slides>26</Slides>
  <Notes>3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26</vt:i4>
      </vt:variant>
    </vt:vector>
  </HeadingPairs>
  <TitlesOfParts>
    <vt:vector size="33" baseType="lpstr">
      <vt:lpstr>Aptos</vt:lpstr>
      <vt:lpstr>Aptos </vt:lpstr>
      <vt:lpstr>Arial</vt:lpstr>
      <vt:lpstr>Calibri</vt:lpstr>
      <vt:lpstr>Gill Sans MT</vt:lpstr>
      <vt:lpstr>Symbol</vt:lpstr>
      <vt:lpstr>Parcel</vt:lpstr>
      <vt:lpstr>Program wychowawczo-profilaktyczny  XXXII Liceum Ogólnokształcącego  w Łodzi        im. Haliny Poświatowskiej</vt:lpstr>
      <vt:lpstr>Opracowany na podstawie:                </vt:lpstr>
      <vt:lpstr>Prezentacja programu PowerPoint</vt:lpstr>
      <vt:lpstr>Program wychowawczo-profilaktyczny został opracowany na podstawie diagnozy potrzeb   i problemów występujących  w środowisku szkolnym  z uwzględnieniem: </vt:lpstr>
      <vt:lpstr> Kierunki realizacji polityki oświatowej państwa w roku szkolnym 2026-2027: </vt:lpstr>
      <vt:lpstr> Kierunki realizacji polityki oświatowej państwa w roku szkolnym 2026-2027: </vt:lpstr>
      <vt:lpstr> Kierunki realizacji polityki oświatowej państwa w roku szkolnym 2026-2027: </vt:lpstr>
      <vt:lpstr>Kluczowy aspekt szkolnego programu wychowawczo-profilaktycznego  w roku szkolnym 2026/2027 </vt:lpstr>
      <vt:lpstr>Podstawowy cel Szkolnego Programu  Wychowawczo-Profilaktycznego na rok szkolny 2026/2027</vt:lpstr>
      <vt:lpstr> najważniejsze działania w pracy wychowawczej. </vt:lpstr>
      <vt:lpstr> najważniejsze działania w pracy wychowawczej. </vt:lpstr>
      <vt:lpstr> najważniejsze działania w pracy wychowawczej. </vt:lpstr>
      <vt:lpstr> najważniejsze działania w pracy wychowawczej. </vt:lpstr>
      <vt:lpstr> najważniejsze działania w pracy wychowawczej. </vt:lpstr>
      <vt:lpstr> Zadania profilaktyczne programu  </vt:lpstr>
      <vt:lpstr> Zadania profilaktyczne programu  </vt:lpstr>
      <vt:lpstr>Sfera fizyczna Szczegółowe cele i zadania wychowawcze</vt:lpstr>
      <vt:lpstr>Sfera fizyczna Szczegółowe cele i zadania wychowawcze</vt:lpstr>
      <vt:lpstr>Sfera psychologiczna Szczegółowe cele i zadania wychowawcze</vt:lpstr>
      <vt:lpstr>Sfera psychologiczna Szczegółowe cele i zadania wychowawcze</vt:lpstr>
      <vt:lpstr>Sfera społeczna Szczegółowe cele i zadania wychowawcze</vt:lpstr>
      <vt:lpstr>Sfera społeczna Szczegółowe cele i zadania wychowawcze</vt:lpstr>
      <vt:lpstr>Sfera społeczna Szczegółowe cele i zadania wychowawcze</vt:lpstr>
      <vt:lpstr>Sfera społeczna Szczegółowe cele i zadania wychowawcze</vt:lpstr>
      <vt:lpstr>Sfera poznawcza Szczegółowe cele i zadania wychowawcze</vt:lpstr>
      <vt:lpstr>Sfera duchowa Szczegółowe cele i zadania wychowawcze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 wychowawczo-profilaktyczny  XXXII LO w Łodzi        im. Haliny Poświatowskiej</dc:title>
  <dc:creator>dell</dc:creator>
  <cp:lastModifiedBy>Małgorzata Miszczak</cp:lastModifiedBy>
  <cp:revision>52</cp:revision>
  <dcterms:created xsi:type="dcterms:W3CDTF">2019-09-16T09:33:26Z</dcterms:created>
  <dcterms:modified xsi:type="dcterms:W3CDTF">2026-09-08T08:35:48Z</dcterms:modified>
</cp:coreProperties>
</file>