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1" r:id="rId6"/>
    <p:sldId id="279" r:id="rId7"/>
    <p:sldId id="260" r:id="rId8"/>
    <p:sldId id="272" r:id="rId9"/>
    <p:sldId id="274" r:id="rId10"/>
    <p:sldId id="275" r:id="rId11"/>
    <p:sldId id="276" r:id="rId12"/>
    <p:sldId id="280" r:id="rId13"/>
    <p:sldId id="277" r:id="rId14"/>
    <p:sldId id="281" r:id="rId15"/>
    <p:sldId id="282" r:id="rId16"/>
    <p:sldId id="27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łgorzata Miszczak" initials="MM" lastIdx="1" clrIdx="0">
    <p:extLst>
      <p:ext uri="{19B8F6BF-5375-455C-9EA6-DF929625EA0E}">
        <p15:presenceInfo xmlns:p15="http://schemas.microsoft.com/office/powerpoint/2012/main" userId="Małgorzata Miszcz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70"/>
    <a:srgbClr val="002642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A8250-49A0-402E-915C-2A9371D0546D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8F320-492B-4F4D-B075-A08B97FD18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729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A8F320-492B-4F4D-B075-A08B97FD18D8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758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A8F320-492B-4F4D-B075-A08B97FD18D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109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A8F320-492B-4F4D-B075-A08B97FD18D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413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089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8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86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37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883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050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0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52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52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97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130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ABFD563-EA6B-4593-8A9E-6C8D2AC41020}" type="datetimeFigureOut">
              <a:rPr lang="pl-PL" smtClean="0"/>
              <a:t>2023-09-10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C2DBB69-035F-4D4A-8A4A-BDCDC64228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0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0200" y="878774"/>
            <a:ext cx="8991600" cy="4044208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pl-PL" sz="4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wychowawczo-profilaktyczny </a:t>
            </a:r>
            <a:br>
              <a:rPr lang="pl-PL" sz="4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XXXII Liceum Ogólnokształcącego</a:t>
            </a:r>
            <a:br>
              <a:rPr lang="pl-PL" sz="4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w Łodzi       </a:t>
            </a:r>
            <a:br>
              <a:rPr lang="pl-PL" sz="4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im. Haliny Poświatowskiej</a:t>
            </a:r>
            <a:endParaRPr lang="pl-PL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99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1351" y="164090"/>
            <a:ext cx="8747185" cy="10529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psychologiczna</a:t>
            </a:r>
            <a:br>
              <a:rPr lang="pl-PL" sz="1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033" y="1381127"/>
            <a:ext cx="11227933" cy="5476873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9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6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Wspomaganie wychowawczej roli rodziny (</a:t>
            </a:r>
            <a:r>
              <a:rPr lang="pl-PL" sz="60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MENiS</a:t>
            </a:r>
            <a:r>
              <a:rPr lang="pl-PL" sz="6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Pomoc rodzicom w procesie wychowawczym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Systematyczne monitorowanie frekwencji uczniów na zajęciach lekcyjnych.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Zwiększenie współpracy z rodzicami w zakresie kontroli obowiązku szkolnego.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5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88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10"/>
            <a:ext cx="8747185" cy="10529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społeczna</a:t>
            </a:r>
            <a:br>
              <a:rPr lang="pl-PL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033" y="1381127"/>
            <a:ext cx="11227933" cy="547211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9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9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Tworzenie i zapewnienie warunków do rozwijania uzdolnień i zainteresowań uczniów.</a:t>
            </a:r>
            <a:endParaRPr lang="pl-PL" sz="9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Rozpoznanie i rozwijanie uzdolnień i zainteresowań uczniów.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Aktywowanie uczniów do udziału w olimpiadach i konkursach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Rozwijanie wrażliwości estetycznej oraz  ciekawości poznawczej I twórczej</a:t>
            </a: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Promowanie uczniów uzdolnionych oraz zaangażowanych w działalność społeczną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Rozwijanie zdolności do samodzielnego myślenia, samowychowania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Promowanie nowych form aktywności fizycznej na zajęciach szkolnych i pozaszkolnych (</a:t>
            </a:r>
            <a:r>
              <a:rPr lang="pl-PL" sz="8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MENiS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903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10"/>
            <a:ext cx="8747185" cy="10529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społeczna</a:t>
            </a:r>
            <a:br>
              <a:rPr lang="pl-PL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033" y="1381127"/>
            <a:ext cx="11227933" cy="547211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b="1" dirty="0">
                <a:solidFill>
                  <a:srgbClr val="0025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2.Kształtowanie przyjaznego klimatu w szkole oraz dbanie o prawidłowe relacje</a:t>
            </a:r>
            <a:br>
              <a:rPr lang="pl-PL" sz="9600" b="1" dirty="0">
                <a:solidFill>
                  <a:srgbClr val="0025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9600" b="1" dirty="0">
                <a:solidFill>
                  <a:srgbClr val="0025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 klasie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Kształtowanie umiejętności skutecznego komunikowania się i dążenie do integracji zespołu klasowego </a:t>
            </a:r>
            <a:endParaRPr lang="pl-PL" sz="9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Kształtowanie przekonania o społecznym wymiarze istnienia osoby ludzkiej i społecznym aspekcie bycia uczniem szkoły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Zapoznanie i przestrzeganie norm prawnych obowiązujących w szkole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Rozwijanie wrażliwości moralnej i wdrażanie do bezinteresownych działań na rzecz potrzebujących oraz kształtowanie postaw tolerancji, wrażliwości na potrzeby drugiego człowieka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62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10"/>
            <a:ext cx="8747185" cy="1052946"/>
          </a:xfrm>
          <a:solidFill>
            <a:schemeClr val="bg1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oftRound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społeczna</a:t>
            </a:r>
            <a:br>
              <a:rPr lang="pl-PL" sz="16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033" y="1381127"/>
            <a:ext cx="11227933" cy="547687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9600" b="1" dirty="0">
                <a:solidFill>
                  <a:srgbClr val="00257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Indywidualizacja procesu dydaktyczno – wychowawczego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Rozpoznanie potrzeb rozwojowych i edukacyjnych, możliwości oraz czynników środowiskowych wpływających na funkcjonowanie uczniów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w rozwiązywaniu problemów zgodnie z diagnozowanymi indywidualnymi potrzebami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Organizowanie różnych form pomocy i terapii dla uczniów z zaburzeniami rozwojowymi.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Doskonalenie kompetencji w prac z uczniem z doświadczeniem migracyjnym, w tym zakresie nauczania języka polskiego jako języka obcego </a:t>
            </a:r>
            <a:r>
              <a:rPr lang="pl-PL" sz="8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MENiS</a:t>
            </a:r>
            <a:endParaRPr lang="pl-PL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Reagowanie na niepokojące zachowania ucznia (wagary, słabe oceny, izolacja, trudności adaptacyjne, nagłe zmiany zachowania nastrojów i emocji, autoagresja, zachowania </a:t>
            </a:r>
            <a:r>
              <a:rPr lang="pl-PL" sz="8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suicydalne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Objęcie indywidualną opieką uczniów mających trudności adaptacyjne, społeczne, mających trudną sytuację materialno-bytową.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9600" b="1" dirty="0">
              <a:solidFill>
                <a:srgbClr val="00257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9600" b="1" dirty="0">
              <a:solidFill>
                <a:srgbClr val="00257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886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10"/>
            <a:ext cx="8747185" cy="1052946"/>
          </a:xfrm>
          <a:solidFill>
            <a:schemeClr val="bg1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oftRound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społeczna</a:t>
            </a:r>
            <a:br>
              <a:rPr lang="pl-PL" sz="16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033" y="1381127"/>
            <a:ext cx="11227933" cy="547211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Wzmocnienie współpracy z rodzicami w zakresie podejmowania działań wychowawczo-profilaktycznych.</a:t>
            </a:r>
            <a:endParaRPr lang="pl-PL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9600" b="1" spc="-1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l-PL" sz="9600" b="1" spc="-1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.Kształtowanie postaw  współżycia społecznego – postawy pro społeczne.</a:t>
            </a:r>
            <a:endParaRPr lang="pl-PL" sz="8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Przygotowanie młodzieży do  aktywnego  i świadomego uczestnictwa w życiu społeczeństwa, rozwijanie poczucia odpowiedzialności za sprawy publiczne, kształtowanie postaw obywatelskich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Kształtowanie aktywnej postawy wobec przyszłej pracy zawodowej oraz wymagań rynku pracy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661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10"/>
            <a:ext cx="8747185" cy="1052946"/>
          </a:xfrm>
          <a:solidFill>
            <a:schemeClr val="bg1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oftRound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poznawcza</a:t>
            </a:r>
            <a:br>
              <a:rPr lang="pl-PL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033" y="1381127"/>
            <a:ext cx="11227933" cy="547211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9600" b="1" dirty="0">
              <a:solidFill>
                <a:srgbClr val="00264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9600" b="1" dirty="0">
                <a:solidFill>
                  <a:srgbClr val="00264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1.Kształtowanie aktywnych postaw, przedsiębiorczych zachowań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Podnoszenie efektów kształcenia poprzez uświadomienie wagi edukacji i wyników egzaminów zewnętrznych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Poznanie kierunków studiów na uczelniach wyższych.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Planowania i organizacji własne pracy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rozwoju umiejętności cyfrowych uczniów i nauczycieli z uwzględnieniem bezpiecznego poruszania się w sieci. (</a:t>
            </a:r>
            <a:r>
              <a:rPr lang="pl-PL" sz="8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MENiS</a:t>
            </a:r>
            <a:r>
              <a:rPr lang="pl-PL" sz="8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b="1" dirty="0">
              <a:solidFill>
                <a:srgbClr val="00264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517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10"/>
            <a:ext cx="8747185" cy="1052946"/>
          </a:xfr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oftRound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duchowa</a:t>
            </a:r>
            <a:br>
              <a:rPr lang="pl-PL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033" y="1381127"/>
            <a:ext cx="11227933" cy="547211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7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7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9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l-PL" sz="9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l-PL" sz="9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Kształtowanie postaw obywatelskich i patriotycznych</a:t>
            </a:r>
            <a:r>
              <a:rPr lang="pl-PL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Uczenie szacunku do tradycji narodu, państwa, szkoły i środowiska lokalnego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Poznanie kultury rodzimej, zaznajomienie z kulturą regionu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Poznanie dorobku kulturalnego Europy, świata. Wykształcenie postawy tolerancji i szacunku  dla innych narodów, kultury, religii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Wychowanie do życia w rodzinie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uczniów w sferze dojrzewania psychoseksualnego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9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90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465826"/>
            <a:ext cx="7729728" cy="116109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Opracowany na podstawie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99491" y="1828800"/>
            <a:ext cx="8977745" cy="48095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lvl="0"/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Konstytucja Rzeczpospolitej Polskiej 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z 2 kwietnia 1997r. (Dz.U. z 1997 r. </a:t>
            </a:r>
            <a:b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nr 78, poz. 483 ze zm.).</a:t>
            </a:r>
          </a:p>
          <a:p>
            <a:pPr lvl="0"/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Konwencja o Prawach Dziecka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, przyjęta przez Zgromadzenie Ogólne Narodów Zjednoczonych z 20 listopada 1989 r. (Dz.U. z 1991 r. nr 120,</a:t>
            </a:r>
            <a:b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poz. 526).</a:t>
            </a:r>
          </a:p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Ustawa z 26 stycznia 1982 r. 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– Karta Nauczyciela 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(tekst jedn.: Dz.U. z 2017 r. poz. 1189).</a:t>
            </a:r>
          </a:p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Ustawa z 7 września 1991 r. 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o systemie oświaty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(tekst jedn.: Dz.U. z 2016 r. poz. 1943 ze zm.).</a:t>
            </a:r>
          </a:p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Ustawa z 14 grudnia 2016 r. 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– Prawo oświatowe 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(Dz.U. z 2017 r. poz. 59).</a:t>
            </a:r>
          </a:p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Ustawa z 26 października 1982r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. o wychowaniu w trzeźwości</a:t>
            </a:r>
            <a:b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 przeciwdziałaniu alkoholizmowi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(tekst jedn. Dz.U. z 2016 r. poz. 487).</a:t>
            </a: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89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3793" y="638355"/>
            <a:ext cx="10082150" cy="5883215"/>
          </a:xfrm>
        </p:spPr>
        <p:txBody>
          <a:bodyPr>
            <a:norm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Ustawa z 29 lipca 2005r.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 przeciwdziałaniu narkomanii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(tekst jedn. Dz.U. 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2017r. poz. 783).</a:t>
            </a:r>
          </a:p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Ustawa z 9 listopada 1995r.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 ochronie zdrowia przed następstwami używania tytoniu i wyrobów tytoniowych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(tekst jedn. Dz.U. z 2017r. poz. 957).</a:t>
            </a:r>
          </a:p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Edukacji Narodowej z 6 sierpnia 2020r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w sprawie zakresu i form prowadzenia w szkołach i placówkach systemu oświaty działalności wychowawczej, edukacyjnej, informacyjnej i profilaktycznej 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 celu przeciwdziałania narkomanii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(Dz.U. z 2020 r. poz. 1449).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Priorytety Ministra Edukacji Narodowej na rok szkolny 2022/2023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Priorytety Ministra Edukacji Narodowej na rok szkolny 2023/2024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Statut Zespołu Szkół Ogólnokształcących nr1.</a:t>
            </a:r>
          </a:p>
          <a:p>
            <a:endParaRPr lang="pl-PL" dirty="0"/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57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1104" y="147267"/>
            <a:ext cx="8729789" cy="2458192"/>
          </a:xfrm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Program wychowawczo-profilaktyczny został opracowany na podstawie diagnozy potrzeb </a:t>
            </a:r>
            <a:b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 problemów występujących</a:t>
            </a:r>
            <a:b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w środowisku szkolnym,</a:t>
            </a:r>
            <a:b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z uwzględnieniem:</a:t>
            </a:r>
            <a:b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6377" y="2638044"/>
            <a:ext cx="11059065" cy="3814514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ewaluacji wcześniejszego programu wychowawczo-profilaktycznego  realizowanego  w roku 2022/2023;</a:t>
            </a:r>
          </a:p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wniosków i analiz z pracy zespołów zadaniowych, zespołów przedmiotowych, zespołu wychowawczego;</a:t>
            </a:r>
          </a:p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badań ankietowych skierowanych do uczniów i rodziców;</a:t>
            </a:r>
          </a:p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obserwacji bieżących zachowań uczniów na terenie szkoły;</a:t>
            </a:r>
          </a:p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spostrzeżeń, uwag i wniosków wychowawców, uczniów i rodziców.</a:t>
            </a: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56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09"/>
            <a:ext cx="8747185" cy="11454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b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Kierunki realizacji polityki oświatowej państwa w roku szkolnym 2023-2024:</a:t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3849" y="1468583"/>
            <a:ext cx="10972799" cy="538465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Wspomaganie wychowawczej roli rodziny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poprzez  pomoc w kształtowaniu </a:t>
            </a:r>
            <a:b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wychowanków i uczniów stałych sprawności w czynieniu dobra, rzetelną diagnozę potrzeb rozwojowych dzieci i młodzieży, realizację adekwatnego programu wychowawczo-profilaktycznego oraz zajęć wychowania do życia w rodzinie.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Doskonalenie kompetencji nauczycieli w pracy z uczniem z doświadczeniem migracyjnym, w tym w zakresie nauczania języka polskiego jako języka obcego.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Podnoszenie jakości wsparcia dla dzieci, uczniów i rodzin udzielanego w systemie oświaty poprzez rozwijanie współpracy wewnątrz- i międzyszkolnej, a także </a:t>
            </a:r>
            <a:b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podmiotami działającymi w innych sektorach, w tym w zakresie wczesnego wspomagania rozwoju dzieci i wsparcia rodziny.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06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09"/>
            <a:ext cx="8747185" cy="11454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b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Kierunki realizacji polityki oświatowej państwa w roku szkolnym 2023-2024:</a:t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3849" y="1468583"/>
            <a:ext cx="10972799" cy="538465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Wspieranie nauczycieli w podejmowaniu inicjatyw/działań w zakresie zachęcania </a:t>
            </a:r>
            <a:b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wspierania uczniów do rozwijania ich aktywności fizycznej.                               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Wspieranie rozwoju umiejętności cyfrowych uczniów i nauczycieli, ze szczególnym uwzględnieniem bezpiecznego poruszania się w sieci oraz krytycznej analizy informacji dostępnych w Internecie. Poprawne metodycznie wykorzystywanie przez nauczycieli narzędzi i materiałów dostępnych w sieci, w szczególności opartych na sztucznej inteligencji.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Rozwijanie umiejętności uczniów i nauczycieli z wykorzystaniem sprzętu zakupionego w ramach programu „Laboratoria przyszłości”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51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09"/>
            <a:ext cx="8747185" cy="9882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fizyczna</a:t>
            </a:r>
            <a:br>
              <a:rPr lang="pl-PL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3849" y="1376362"/>
            <a:ext cx="10972799" cy="548163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pl-PL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b="1" dirty="0">
                <a:solidFill>
                  <a:srgbClr val="00257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Promowanie zdrowego stylu życia i kształtowanie nawyków prozdrowotnych oraz proekologicznych</a:t>
            </a:r>
          </a:p>
          <a:p>
            <a:r>
              <a:rPr lang="pl-PL" sz="20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Tworzenie środowiska bezpiecznego i optymalnego dla wszechstronnego rozwoju osobowości ucznia pod względem moralnym, intelektualnym, estetycznym i fizycznym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0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Kształtowanie u młodzieży postawy odpowiedzialności za swój rozwój psychofizyczny  i kondycje zdrowotną</a:t>
            </a:r>
          </a:p>
          <a:p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Kształtowanie nawyku, potrzeb i umiejętności dbania o zdrowie.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Kształtowanie umiejętności obcowania z przyrodą i odpowiedzialności za środowisko naturalne.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15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10"/>
            <a:ext cx="8747185" cy="10529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fizyczna</a:t>
            </a:r>
            <a:br>
              <a:rPr lang="pl-PL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3849" y="1376363"/>
            <a:ext cx="10972799" cy="547687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Zwiększenie poziomu bezpieczeństwa w szkole i poza nią</a:t>
            </a: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Zapoznanie z przepisami BHP funkcjonującymi w szkole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Kształtowanie właściwego zachowania się w sytuacjach zagrożenia życia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zdrowia i sytuacjach nadzwyczajnych.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Rozwijanie wiedzy na temat odpowiedzialności prawnej nieletnich.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54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6842" y="230910"/>
            <a:ext cx="8747185" cy="10529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Sfera psychologiczna</a:t>
            </a:r>
            <a:br>
              <a:rPr lang="pl-PL" sz="1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Szczegółowe cele i zadania wychowawcze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3849" y="1283857"/>
            <a:ext cx="11227933" cy="557414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Profilaktyka uzależnień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Zapobieganie zachowaniom ryzykownym oraz propagowanie zdrowego stylu życia wolnego od substancji psychoaktywnych alkoholu i nikotyny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Kształtowanie umiejętności społecznych przeciwdziałanie negatywnym wpływom.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96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Problemy zdrowia psychicznego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Zbudowanie równowagi i harmonii psychicznej oraz postaw sprzyjających rozwijaniu potencjału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Dążenie do rozwoju wysokiej kultury osobistej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Kształtowanie, doskonalenie i wdrażanie nawyków i norm kulturalnego zachowania w różnych sytuacjach życiowych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Nauka nabywania świadomości własnych słabych i mocnych stron, kształtowanie samoakceptacji, budowanie poczucia własnej wartości.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96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8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jarzebink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-59892"/>
            <a:ext cx="1314450" cy="13716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8">
            <a:extLst>
              <a:ext uri="{FF2B5EF4-FFF2-40B4-BE49-F238E27FC236}">
                <a16:creationId xmlns:a16="http://schemas.microsoft.com/office/drawing/2014/main" id="{6050575A-2B43-F20E-2EC4-716E286BF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1B9C0F7C-20E4-6B8A-1E91-713EA6D04263}"/>
              </a:ext>
            </a:extLst>
          </p:cNvPr>
          <p:cNvCxnSpPr/>
          <p:nvPr/>
        </p:nvCxnSpPr>
        <p:spPr>
          <a:xfrm flipV="1">
            <a:off x="3181350" y="9445625"/>
            <a:ext cx="6610350" cy="28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1">
            <a:extLst>
              <a:ext uri="{FF2B5EF4-FFF2-40B4-BE49-F238E27FC236}">
                <a16:creationId xmlns:a16="http://schemas.microsoft.com/office/drawing/2014/main" id="{AE83A91A-E6F6-2070-2D7F-483E6BE9E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C057CEC8-7F0F-6685-3793-18B63E522952}"/>
              </a:ext>
            </a:extLst>
          </p:cNvPr>
          <p:cNvCxnSpPr/>
          <p:nvPr/>
        </p:nvCxnSpPr>
        <p:spPr>
          <a:xfrm flipV="1">
            <a:off x="3333750" y="9598025"/>
            <a:ext cx="6610350" cy="28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18AAD3BC-BB51-0491-4DBC-F737E8709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667B05D4-511B-ECCA-5431-0913DBB11F2F}"/>
              </a:ext>
            </a:extLst>
          </p:cNvPr>
          <p:cNvCxnSpPr/>
          <p:nvPr/>
        </p:nvCxnSpPr>
        <p:spPr>
          <a:xfrm flipV="1">
            <a:off x="3486150" y="9750425"/>
            <a:ext cx="6610350" cy="28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03991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776</TotalTime>
  <Words>1319</Words>
  <Application>Microsoft Office PowerPoint</Application>
  <PresentationFormat>Panoramiczny</PresentationFormat>
  <Paragraphs>319</Paragraphs>
  <Slides>16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Parcel</vt:lpstr>
      <vt:lpstr>Program wychowawczo-profilaktyczny  XXXII Liceum Ogólnokształcącego  w Łodzi        im. Haliny Poświatowskiej</vt:lpstr>
      <vt:lpstr>Opracowany na podstawie:                </vt:lpstr>
      <vt:lpstr>Prezentacja programu PowerPoint</vt:lpstr>
      <vt:lpstr>Program wychowawczo-profilaktyczny został opracowany na podstawie diagnozy potrzeb   i problemów występujących  w środowisku szkolnym,  z uwzględnieniem: </vt:lpstr>
      <vt:lpstr> Kierunki realizacji polityki oświatowej państwa w roku szkolnym 2023-2024: </vt:lpstr>
      <vt:lpstr> Kierunki realizacji polityki oświatowej państwa w roku szkolnym 2023-2024: </vt:lpstr>
      <vt:lpstr>Sfera fizyczna Szczegółowe cele i zadania wychowawcze</vt:lpstr>
      <vt:lpstr>Sfera fizyczna Szczegółowe cele i zadania wychowawcze</vt:lpstr>
      <vt:lpstr>Sfera psychologiczna Szczegółowe cele i zadania wychowawcze</vt:lpstr>
      <vt:lpstr>Sfera psychologiczna Szczegółowe cele i zadania wychowawcze</vt:lpstr>
      <vt:lpstr>Sfera społeczna Szczegółowe cele i zadania wychowawcze</vt:lpstr>
      <vt:lpstr>Sfera społeczna Szczegółowe cele i zadania wychowawcze</vt:lpstr>
      <vt:lpstr>Sfera społeczna Szczegółowe cele i zadania wychowawcze</vt:lpstr>
      <vt:lpstr>Sfera społeczna Szczegółowe cele i zadania wychowawcze</vt:lpstr>
      <vt:lpstr>Sfera poznawcza Szczegółowe cele i zadania wychowawcze</vt:lpstr>
      <vt:lpstr>Sfera duchowa Szczegółowe cele i zadania wychowawcze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wychowawczo-profilaktyczny  XXXII LO w Łodzi        im. Haliny Poświatowskiej</dc:title>
  <dc:creator>dell</dc:creator>
  <cp:lastModifiedBy>Małgorzata Miszczak</cp:lastModifiedBy>
  <cp:revision>36</cp:revision>
  <dcterms:created xsi:type="dcterms:W3CDTF">2019-09-16T09:33:26Z</dcterms:created>
  <dcterms:modified xsi:type="dcterms:W3CDTF">2023-09-10T17:25:10Z</dcterms:modified>
</cp:coreProperties>
</file>