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6" r:id="rId5"/>
    <p:sldId id="260" r:id="rId6"/>
    <p:sldId id="263" r:id="rId7"/>
    <p:sldId id="264" r:id="rId8"/>
    <p:sldId id="265" r:id="rId9"/>
    <p:sldId id="268" r:id="rId10"/>
    <p:sldId id="300" r:id="rId11"/>
    <p:sldId id="303" r:id="rId12"/>
    <p:sldId id="270" r:id="rId13"/>
    <p:sldId id="271" r:id="rId14"/>
    <p:sldId id="272" r:id="rId15"/>
    <p:sldId id="301" r:id="rId16"/>
    <p:sldId id="302" r:id="rId17"/>
    <p:sldId id="291" r:id="rId18"/>
    <p:sldId id="299" r:id="rId19"/>
    <p:sldId id="289" r:id="rId20"/>
    <p:sldId id="274" r:id="rId21"/>
    <p:sldId id="278" r:id="rId22"/>
    <p:sldId id="292" r:id="rId23"/>
    <p:sldId id="294" r:id="rId24"/>
    <p:sldId id="295" r:id="rId25"/>
    <p:sldId id="293" r:id="rId26"/>
    <p:sldId id="280" r:id="rId27"/>
    <p:sldId id="296" r:id="rId28"/>
    <p:sldId id="284" r:id="rId29"/>
    <p:sldId id="285" r:id="rId30"/>
    <p:sldId id="297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2023-09-10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isja.pl/" TargetMode="External"/><Relationship Id="rId2" Type="http://schemas.openxmlformats.org/officeDocument/2006/relationships/hyperlink" Target="http://www.cke.edu.pl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3096344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INFORMACJE O MATURZE</a:t>
            </a:r>
            <a:br>
              <a:rPr lang="pl-PL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  <a:br>
              <a:rPr lang="pl-PL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sz="6600" dirty="0"/>
              <a:t>ZEBRANIE Z RODZICAMI UCZNIÓW KLAS IV</a:t>
            </a:r>
            <a:endParaRPr lang="pl-P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7AC147-30CC-41F8-A479-FE0CC680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A386C6-AA87-4199-9A0B-31D102F0C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HARMONOGRAM EGZAMINU MATURALNEGO</a:t>
            </a:r>
            <a:b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W TERMINIE GŁÓWNYM </a:t>
            </a:r>
          </a:p>
          <a:p>
            <a:pPr marL="0" indent="0" algn="l">
              <a:buNone/>
            </a:pPr>
            <a:endParaRPr lang="pl-PL" b="0" i="0" dirty="0">
              <a:solidFill>
                <a:srgbClr val="404040"/>
              </a:solidFill>
              <a:effectLst/>
              <a:latin typeface="proxima"/>
            </a:endParaRPr>
          </a:p>
          <a:p>
            <a:pPr algn="l">
              <a:buFont typeface="+mj-lt"/>
              <a:buAutoNum type="arabicPeriod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Część ustna (wszystkie przedmioty) –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od 11 do 16 maja</a:t>
            </a:r>
            <a:br>
              <a:rPr lang="pl-PL" sz="2600" b="0" i="0" dirty="0">
                <a:solidFill>
                  <a:srgbClr val="404040"/>
                </a:solidFill>
                <a:effectLst/>
                <a:latin typeface="proxima"/>
              </a:rPr>
            </a:br>
            <a:r>
              <a:rPr lang="pl-PL" sz="2600" b="0" i="0" dirty="0">
                <a:solidFill>
                  <a:srgbClr val="404040"/>
                </a:solidFill>
                <a:effectLst/>
                <a:latin typeface="proxima"/>
              </a:rPr>
              <a:t> (z wyjątkiem 12maja)  </a:t>
            </a:r>
            <a:r>
              <a:rPr lang="pl-PL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od 20 do 25 maja</a:t>
            </a:r>
            <a:endParaRPr lang="pl-PL" sz="2400" b="1" i="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endParaRPr lang="pl-PL" sz="2600" b="0" i="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Część pisemna (wszystkie przedmioty) – </a:t>
            </a:r>
            <a:r>
              <a:rPr lang="pl-PL" sz="24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 7 do 24 maja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13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812B10-8B86-D851-027A-24685EB1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68CDD-DFB0-3F15-4A6E-C6231BC0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44168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CZĘŚĆ PISEMNA EGZAMINU </a:t>
            </a:r>
            <a:b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MATURALNEGO</a:t>
            </a:r>
          </a:p>
          <a:p>
            <a:endParaRPr lang="pl-PL" sz="4000" dirty="0">
              <a:solidFill>
                <a:schemeClr val="accent2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074A0A1-7091-21DB-0CE7-7761AD94F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72816"/>
            <a:ext cx="792088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8576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9E5ADD-F4FC-43D2-BF57-5BA094BC0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CZĘŚĆ PISEMNA EGZAMINU </a:t>
            </a:r>
            <a:b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MATURALNEGO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0E07D1E-0F80-6459-9FDB-9A6FDF66E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786568"/>
            <a:ext cx="7776864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2BDFD6-DA36-498C-AF83-FB1BE93BB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CZĘŚĆ PISEMNA EGZAMINU </a:t>
            </a:r>
            <a:b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MATURALNEGO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C886960-3DED-0701-FB9D-55FF76F33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72816"/>
            <a:ext cx="8029520" cy="367240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CZAS TRWANIA EGZAMINU Z POSZCZEGÓLNYCH PRZEDMIOTÓW W CZĘŚCI PISEMNEJ</a:t>
            </a:r>
            <a:r>
              <a:rPr lang="pl-PL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5AD0EB7-8874-7755-3243-2BC94FD4B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1" y="1337970"/>
            <a:ext cx="8138160" cy="46970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D4B1BB-21B1-4E6F-BFF5-CBC61F83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3" y="4221088"/>
            <a:ext cx="8024185" cy="1944216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Wniosek, absolwent lub jego rodzice składają do dyrektora szkoły, </a:t>
            </a:r>
            <a:r>
              <a:rPr lang="pl-PL" sz="2400" b="1" u="sng" dirty="0">
                <a:solidFill>
                  <a:schemeClr val="tx1"/>
                </a:solidFill>
                <a:latin typeface="Calibri" pitchFamily="34" charset="0"/>
              </a:rPr>
              <a:t>nie później niż w dniu, </a:t>
            </a: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w którym odbywa się egzamin maturalny z danego przedmiotu </a:t>
            </a:r>
            <a:br>
              <a:rPr lang="pl-PL" sz="2400" dirty="0">
                <a:solidFill>
                  <a:schemeClr val="tx1"/>
                </a:solidFill>
                <a:latin typeface="Calibri" pitchFamily="34" charset="0"/>
              </a:rPr>
            </a:b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B90A1-6E22-48E4-8FBE-08D6CFB2D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l-PL" sz="5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TERMIN DODATKOWY</a:t>
            </a:r>
            <a:r>
              <a:rPr lang="pl-PL" sz="5100" b="1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40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4000" b="0" i="0" dirty="0">
                <a:solidFill>
                  <a:srgbClr val="404040"/>
                </a:solidFill>
                <a:effectLst/>
                <a:latin typeface="proxima"/>
              </a:rPr>
              <a:t> </a:t>
            </a:r>
            <a:r>
              <a:rPr lang="pl-PL" sz="40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 3 do 17 czerwca 2024 r</a:t>
            </a:r>
            <a:r>
              <a:rPr lang="pl-PL" b="0" i="0" dirty="0">
                <a:solidFill>
                  <a:srgbClr val="404040"/>
                </a:solidFill>
                <a:effectLst/>
                <a:latin typeface="proxima"/>
              </a:rPr>
              <a:t>.</a:t>
            </a:r>
            <a:endParaRPr lang="pl-PL" b="0" i="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F12F802-9901-45E7-9D80-94C0F8D84C80}"/>
              </a:ext>
            </a:extLst>
          </p:cNvPr>
          <p:cNvSpPr txBox="1"/>
          <p:nvPr/>
        </p:nvSpPr>
        <p:spPr>
          <a:xfrm>
            <a:off x="534216" y="1124744"/>
            <a:ext cx="795751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Część pisemna (wszystkie przedmioty) – </a:t>
            </a:r>
            <a:r>
              <a:rPr lang="pl-PL" sz="24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 3 do 17 czerwca.</a:t>
            </a:r>
          </a:p>
          <a:p>
            <a:pPr algn="l">
              <a:buFont typeface="+mj-lt"/>
              <a:buAutoNum type="arabicPeriod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Część ustna (wszystkie przedmioty) – </a:t>
            </a:r>
            <a:r>
              <a:rPr lang="pl-PL" sz="24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 10 do 12 czerwca.</a:t>
            </a:r>
          </a:p>
          <a:p>
            <a:pPr algn="l"/>
            <a:endParaRPr lang="pl-PL" sz="2400" b="0" i="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Termin dodatkowy jest przeprowadzany dla tych zdających, którzy z udokumentowanych przyczyn ‎zdrowotnych lub losowych nie mogli przystąpić do egzaminu w maju i uzyskali zgodę dyrektora OKE na ‎przystąpienie do egzaminu </a:t>
            </a:r>
            <a:b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 czerwcu.‎</a:t>
            </a:r>
          </a:p>
          <a:p>
            <a:endParaRPr lang="pl-PL" dirty="0">
              <a:solidFill>
                <a:srgbClr val="404040"/>
              </a:solidFill>
              <a:latin typeface="proxima"/>
            </a:endParaRPr>
          </a:p>
        </p:txBody>
      </p:sp>
    </p:spTree>
    <p:extLst>
      <p:ext uri="{BB962C8B-B14F-4D97-AF65-F5344CB8AC3E}">
        <p14:creationId xmlns:p14="http://schemas.microsoft.com/office/powerpoint/2010/main" val="3345309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D4614A-195C-454F-9F9A-30A4F455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89053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 OGŁOSZENIA WYNIKÓW  </a:t>
            </a:r>
            <a:br>
              <a:rPr lang="pl-PL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WYDANIA</a:t>
            </a:r>
            <a:r>
              <a:rPr lang="pl-PL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ŚWIADECTW</a:t>
            </a:r>
            <a:br>
              <a:rPr lang="pl-PL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1446E1-C824-429F-9215-9E6997F9A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97" y="2852936"/>
            <a:ext cx="8183880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9 lipca 2024 r</a:t>
            </a:r>
          </a:p>
        </p:txBody>
      </p:sp>
    </p:spTree>
    <p:extLst>
      <p:ext uri="{BB962C8B-B14F-4D97-AF65-F5344CB8AC3E}">
        <p14:creationId xmlns:p14="http://schemas.microsoft.com/office/powerpoint/2010/main" val="4203565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008112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 POPRAWKOWY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1844824"/>
            <a:ext cx="7772400" cy="439248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0" dirty="0">
                <a:solidFill>
                  <a:srgbClr val="404040"/>
                </a:solidFill>
                <a:effectLst/>
                <a:latin typeface="proxima"/>
              </a:rPr>
              <a:t>Termin poprawkowy jest przeprowadzany dla tych zdających, którzy w maju/czerwcu przystąpili do wszystkich przedmiotów ‎obowiązkowych i nie zdali egzaminu tylko </a:t>
            </a:r>
          </a:p>
          <a:p>
            <a:pPr algn="just"/>
            <a:r>
              <a:rPr lang="pl-PL" sz="2400" b="0" dirty="0">
                <a:solidFill>
                  <a:srgbClr val="404040"/>
                </a:solidFill>
                <a:effectLst/>
                <a:latin typeface="proxima"/>
              </a:rPr>
              <a:t>z jednego przedmiotu obowiązkowego w części ustnej albo w części pisemnej</a:t>
            </a:r>
            <a:r>
              <a:rPr lang="pl-PL" sz="2000" b="0" i="1" dirty="0">
                <a:solidFill>
                  <a:srgbClr val="404040"/>
                </a:solidFill>
                <a:effectLst/>
                <a:latin typeface="proxima"/>
              </a:rPr>
              <a:t>.‎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b="1" i="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400" dirty="0">
                <a:latin typeface="Calibri" pitchFamily="34" charset="0"/>
              </a:rPr>
              <a:t> Absolwent,  w terminie 7 dni od dnia ogłoszenia wyników egzaminu maturalnego  składa przewodniczącemu zespołu egzaminacyjnego pisemne oświadczenie o zamiarze przystąpienia do egzaminu maturalnego z danego przedmiotu w terminie poprawkowym </a:t>
            </a:r>
            <a:r>
              <a:rPr lang="pl-PL" sz="2400" b="1" dirty="0">
                <a:latin typeface="Calibri" pitchFamily="34" charset="0"/>
              </a:rPr>
              <a:t>, zgodnie </a:t>
            </a:r>
            <a:br>
              <a:rPr lang="pl-PL" sz="2400" b="1" dirty="0">
                <a:latin typeface="Calibri" pitchFamily="34" charset="0"/>
              </a:rPr>
            </a:br>
            <a:r>
              <a:rPr lang="pl-PL" sz="2400" b="1" dirty="0">
                <a:latin typeface="Calibri" pitchFamily="34" charset="0"/>
              </a:rPr>
              <a:t>z deklaracją ostateczną. </a:t>
            </a:r>
          </a:p>
          <a:p>
            <a:pPr algn="l"/>
            <a:r>
              <a:rPr lang="pl-PL" dirty="0">
                <a:latin typeface="Calibri" pitchFamily="34" charset="0"/>
              </a:rPr>
              <a:t>	</a:t>
            </a:r>
          </a:p>
          <a:p>
            <a:pPr algn="l"/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04688"/>
          </a:xfrm>
        </p:spPr>
        <p:txBody>
          <a:bodyPr>
            <a:normAutofit fontScale="40000" lnSpcReduction="20000"/>
          </a:bodyPr>
          <a:lstStyle/>
          <a:p>
            <a:r>
              <a:rPr lang="pl-PL" sz="8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HARMONOGRAM EGZAMINU MATURALNEGO W TERMINIE POPRAWKOWYM </a:t>
            </a:r>
            <a:r>
              <a:rPr lang="pl-PL" sz="6600" b="0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66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20–21 sierpnia 2024 r.</a:t>
            </a:r>
            <a:endParaRPr lang="pl-PL" sz="8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  <a:p>
            <a:endParaRPr lang="pl-PL" dirty="0"/>
          </a:p>
          <a:p>
            <a:r>
              <a:rPr lang="pl-PL" sz="6000" b="0" i="0" dirty="0">
                <a:solidFill>
                  <a:srgbClr val="404040"/>
                </a:solidFill>
                <a:effectLst/>
                <a:latin typeface="proxima"/>
              </a:rPr>
              <a:t>Część pisemna Część pisemna (wszystkie przedmioty na poziomie podstawowym) </a:t>
            </a:r>
            <a:r>
              <a:rPr lang="pl-PL" sz="60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60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 sierpnia‎. </a:t>
            </a:r>
            <a:r>
              <a:rPr lang="pl-PL" sz="60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pl-PL" sz="60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odz.9.00</a:t>
            </a:r>
          </a:p>
          <a:p>
            <a:endParaRPr lang="pl-PL" sz="7000" dirty="0">
              <a:solidFill>
                <a:srgbClr val="404040"/>
              </a:solidFill>
              <a:latin typeface="proxima"/>
            </a:endParaRPr>
          </a:p>
          <a:p>
            <a:r>
              <a:rPr lang="pl-PL" sz="6000" b="0" i="0" dirty="0">
                <a:solidFill>
                  <a:srgbClr val="404040"/>
                </a:solidFill>
                <a:effectLst/>
                <a:latin typeface="proxima"/>
              </a:rPr>
              <a:t>Część </a:t>
            </a:r>
            <a:r>
              <a:rPr lang="pl-PL" sz="6000" dirty="0">
                <a:solidFill>
                  <a:srgbClr val="404040"/>
                </a:solidFill>
                <a:latin typeface="proxima"/>
              </a:rPr>
              <a:t>ustna</a:t>
            </a:r>
            <a:r>
              <a:rPr lang="pl-PL" sz="6000" b="0" i="0" dirty="0">
                <a:solidFill>
                  <a:srgbClr val="404040"/>
                </a:solidFill>
                <a:effectLst/>
                <a:latin typeface="proxima"/>
              </a:rPr>
              <a:t>  –(język polski, języki mniejszości narodowych, języki obce nowożytne) </a:t>
            </a:r>
            <a:r>
              <a:rPr lang="pl-PL" sz="4400" b="0" i="0" dirty="0">
                <a:solidFill>
                  <a:srgbClr val="404040"/>
                </a:solidFill>
                <a:effectLst/>
                <a:latin typeface="proxima"/>
              </a:rPr>
              <a:t>– </a:t>
            </a:r>
            <a:r>
              <a:rPr lang="pl-PL" sz="60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 sierpnia.</a:t>
            </a:r>
          </a:p>
          <a:p>
            <a:r>
              <a:rPr lang="pl-PL" sz="6000" b="0" i="0" dirty="0">
                <a:solidFill>
                  <a:srgbClr val="404040"/>
                </a:solidFill>
                <a:effectLst/>
                <a:latin typeface="proxima"/>
              </a:rPr>
              <a:t> </a:t>
            </a:r>
          </a:p>
          <a:p>
            <a:pPr marL="0" indent="0">
              <a:buNone/>
            </a:pPr>
            <a:r>
              <a:rPr lang="pl-PL" sz="4400" b="0" i="1" dirty="0">
                <a:solidFill>
                  <a:srgbClr val="404040"/>
                </a:solidFill>
                <a:effectLst/>
                <a:latin typeface="proxima"/>
              </a:rPr>
              <a:t>Termin poprawkowy jest przeprowadzany dla tych zdających, którzy w maju/czerwcu przystąpili do wszystkich przedmiotów ‎obowiązkowych i nie zdali egzaminu tylko z jednego przedmiotu obowiązkowego w części ustnej albo w części pisemnej.‎</a:t>
            </a:r>
            <a:endParaRPr lang="pl-PL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6000" dirty="0">
                <a:latin typeface="Calibri" panose="020F0502020204030204" pitchFamily="34" charset="0"/>
                <a:cs typeface="Calibri" panose="020F0502020204030204" pitchFamily="34" charset="0"/>
              </a:rPr>
              <a:t>Termin ogłaszania wyników egzaminu maturalnego i wydania świadectw – </a:t>
            </a:r>
            <a:r>
              <a:rPr lang="pl-PL" sz="6000" b="1" dirty="0">
                <a:latin typeface="Calibri" panose="020F0502020204030204" pitchFamily="34" charset="0"/>
                <a:cs typeface="Calibri" panose="020F0502020204030204" pitchFamily="34" charset="0"/>
              </a:rPr>
              <a:t>10 września 2024 r.</a:t>
            </a:r>
          </a:p>
        </p:txBody>
      </p:sp>
    </p:spTree>
    <p:extLst>
      <p:ext uri="{BB962C8B-B14F-4D97-AF65-F5344CB8AC3E}">
        <p14:creationId xmlns:p14="http://schemas.microsoft.com/office/powerpoint/2010/main" val="1577590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6416" cy="12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chemeClr val="accent2"/>
                </a:solidFill>
                <a:latin typeface="Calibri" pitchFamily="34" charset="0"/>
              </a:rPr>
              <a:t>WAŻNE DATY DLA UCZNIA</a:t>
            </a:r>
            <a:r>
              <a:rPr lang="pl-PL" dirty="0">
                <a:solidFill>
                  <a:schemeClr val="accent2"/>
                </a:solidFill>
              </a:rPr>
              <a:t>: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772400" cy="3506688"/>
          </a:xfrm>
        </p:spPr>
        <p:txBody>
          <a:bodyPr>
            <a:normAutofit/>
          </a:bodyPr>
          <a:lstStyle/>
          <a:p>
            <a:pPr algn="l"/>
            <a:endParaRPr lang="pl-PL" sz="28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pl-PL" sz="2800" dirty="0">
                <a:solidFill>
                  <a:schemeClr val="tx1"/>
                </a:solidFill>
                <a:latin typeface="Calibri" pitchFamily="34" charset="0"/>
              </a:rPr>
              <a:t>Od 20 września do 2 października 2023 r. – deklaracja wstępna</a:t>
            </a:r>
          </a:p>
          <a:p>
            <a:pPr algn="l"/>
            <a:endParaRPr lang="pl-PL" sz="28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pl-PL" sz="2800" dirty="0">
                <a:solidFill>
                  <a:schemeClr val="tx1"/>
                </a:solidFill>
                <a:latin typeface="Calibri" pitchFamily="34" charset="0"/>
              </a:rPr>
              <a:t>Do 7 lutego 2024 r. – deklaracja ostateczna </a:t>
            </a:r>
          </a:p>
          <a:p>
            <a:pPr algn="l"/>
            <a:endParaRPr lang="pl-PL" sz="2800" dirty="0"/>
          </a:p>
          <a:p>
            <a:pPr algn="l"/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7724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pl-PL" altLang="pl-PL" sz="4800" dirty="0">
                <a:solidFill>
                  <a:schemeClr val="accent2"/>
                </a:solidFill>
                <a:latin typeface="Calibri" pitchFamily="34" charset="0"/>
              </a:rPr>
              <a:t>Egzamin maturalny </a:t>
            </a:r>
            <a:r>
              <a:rPr lang="pl-PL" altLang="pl-PL" sz="4800" dirty="0">
                <a:solidFill>
                  <a:schemeClr val="tx2"/>
                </a:solidFill>
                <a:latin typeface="Calibri" pitchFamily="34" charset="0"/>
              </a:rPr>
              <a:t>–</a:t>
            </a:r>
            <a:br>
              <a:rPr lang="pl-PL" altLang="pl-PL" sz="4800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altLang="pl-PL" sz="4800" dirty="0">
                <a:solidFill>
                  <a:schemeClr val="tx2"/>
                </a:solidFill>
                <a:latin typeface="Calibri" pitchFamily="34" charset="0"/>
              </a:rPr>
              <a:t> podstawowe informacje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992888" cy="4392488"/>
          </a:xfrm>
        </p:spPr>
        <p:txBody>
          <a:bodyPr>
            <a:noAutofit/>
          </a:bodyPr>
          <a:lstStyle/>
          <a:p>
            <a:pPr algn="l"/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 2023 r. absolwent obowiązkowo przystępuje do czterech egzaminów w części pisemnej.</a:t>
            </a:r>
          </a:p>
          <a:p>
            <a:pPr algn="l"/>
            <a:r>
              <a:rPr lang="pl-PL" sz="24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Obowiązkowe egzaminy w części pisemnej:‎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egzamin z języka polskiego (na poziomie podstawowym)‎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egzamin z matematyki (na poziomie podstawowym)‎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egzamin z języka obcego nowożytnego (na poziomie podstawowym)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‎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proxima"/>
              </a:rPr>
              <a:t>egzaminu z wybranego przedmiotu dodatkowego (na poziomie rozszerzonym), przy czym </a:t>
            </a:r>
            <a:r>
              <a:rPr lang="pl-PL" sz="2400" b="1" i="0" dirty="0">
                <a:solidFill>
                  <a:srgbClr val="404040"/>
                </a:solidFill>
                <a:effectLst/>
                <a:latin typeface="proxima"/>
              </a:rPr>
              <a:t>absolwent szkoły lub oddziału dwujęzycznego ma obowiązek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proxima"/>
              </a:rPr>
              <a:t> przystąpić do egzaminu z języka obcego nowożytnego na poziomie dwujęzycznym.</a:t>
            </a:r>
            <a:endParaRPr lang="pl-PL" sz="2400" b="0" i="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pl-PL" sz="2400" b="0" i="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3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sz="2400" dirty="0">
                <a:latin typeface="Calibri" pitchFamily="34" charset="0"/>
              </a:rPr>
              <a:t>Po terminie złożenia deklaracji ostatecznej nie ma już możliwości dokonywania w deklaracji zmian dotyczących wyboru przedmiotów i poziomu egzaminów (z wyjątkiem laureatów i finalistów olimpiad przedmiotowych). </a:t>
            </a:r>
          </a:p>
          <a:p>
            <a:endParaRPr lang="pl-PL" sz="2400" dirty="0">
              <a:latin typeface="Calibri" pitchFamily="34" charset="0"/>
            </a:endParaRPr>
          </a:p>
          <a:p>
            <a:pPr algn="just"/>
            <a:r>
              <a:rPr lang="pl-PL" sz="2400" dirty="0">
                <a:latin typeface="Calibri" pitchFamily="34" charset="0"/>
              </a:rPr>
              <a:t>W przypadku niezłożenia deklaracji ostatecznej </a:t>
            </a:r>
            <a:br>
              <a:rPr lang="pl-PL" sz="2400" dirty="0">
                <a:latin typeface="Calibri" pitchFamily="34" charset="0"/>
              </a:rPr>
            </a:br>
            <a:r>
              <a:rPr lang="pl-PL" sz="2400" dirty="0">
                <a:latin typeface="Calibri" pitchFamily="34" charset="0"/>
              </a:rPr>
              <a:t>w odpowiednim terminie deklaracja wstępna staje się </a:t>
            </a:r>
            <a:r>
              <a:rPr lang="pl-PL" sz="2400" b="1" u="sng" dirty="0">
                <a:latin typeface="Calibri" pitchFamily="34" charset="0"/>
              </a:rPr>
              <a:t>deklaracją ostateczną</a:t>
            </a:r>
            <a:r>
              <a:rPr lang="pl-PL" sz="2400" dirty="0">
                <a:latin typeface="Calibri" pitchFamily="34" charset="0"/>
              </a:rPr>
              <a:t>. 	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DOSTOSOWANIE WARUNKÓW I FORM PRZEPROWADZANIA EGZAMINU MATURALNEGO DO POTRZEB EDUKACYJNYCH I MOŻLIWOŚCI PSYCHOFIZYCZNYCH ZDAJĄCYCH </a:t>
            </a:r>
          </a:p>
          <a:p>
            <a:pPr>
              <a:buNone/>
            </a:pPr>
            <a:r>
              <a:rPr lang="pl-PL" b="1" dirty="0">
                <a:solidFill>
                  <a:schemeClr val="accent1"/>
                </a:solidFill>
                <a:latin typeface="Calibri" pitchFamily="34" charset="0"/>
              </a:rPr>
              <a:t>	</a:t>
            </a:r>
            <a:endParaRPr lang="pl-PL" dirty="0"/>
          </a:p>
          <a:p>
            <a:pPr algn="just"/>
            <a:r>
              <a:rPr lang="pl-PL" sz="2400" dirty="0">
                <a:latin typeface="Calibri" pitchFamily="34" charset="0"/>
              </a:rPr>
              <a:t>Dostosowanie formy egzaminu maturalnego polega na przygotowaniu odrębnych arkuszy egzaminacyjnych dostosowanych do rodzaju niepełnosprawności absolwenta, posiadającego orzeczenie o potrzebie kształcenia specjalnego wydane ze względu na niepełnosprawność. </a:t>
            </a:r>
          </a:p>
          <a:p>
            <a:pPr marL="0" indent="0" algn="just">
              <a:buNone/>
            </a:pPr>
            <a:r>
              <a:rPr lang="pl-PL" dirty="0">
                <a:latin typeface="Calibri" pitchFamily="34" charset="0"/>
              </a:rPr>
              <a:t>	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2088232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Arkusze w dostosowanej formie są przygotowywane dla zdających: 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7772400" cy="352839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z autyzmem, w tym z zespołem </a:t>
            </a:r>
            <a:r>
              <a:rPr lang="pl-PL" sz="2400" dirty="0" err="1">
                <a:solidFill>
                  <a:schemeClr val="tx1"/>
                </a:solidFill>
                <a:latin typeface="Calibri" pitchFamily="34" charset="0"/>
              </a:rPr>
              <a:t>Aspergera</a:t>
            </a:r>
            <a:endParaRPr lang="pl-PL" sz="240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l-PL" sz="2400" dirty="0" err="1">
                <a:solidFill>
                  <a:schemeClr val="tx1"/>
                </a:solidFill>
                <a:latin typeface="Calibri" pitchFamily="34" charset="0"/>
              </a:rPr>
              <a:t>słabowidzących</a:t>
            </a: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niewidomych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 err="1">
                <a:solidFill>
                  <a:schemeClr val="tx1"/>
                </a:solidFill>
                <a:latin typeface="Calibri" pitchFamily="34" charset="0"/>
              </a:rPr>
              <a:t>słabosłyszących</a:t>
            </a: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niesłyszących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z niepełnosprawnością ruchową spowodowaną mózgowym porażeniem dziecięcym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z </a:t>
            </a:r>
            <a:r>
              <a:rPr lang="pl-PL" sz="2400" dirty="0" err="1">
                <a:solidFill>
                  <a:schemeClr val="tx1"/>
                </a:solidFill>
                <a:latin typeface="Calibri" pitchFamily="34" charset="0"/>
              </a:rPr>
              <a:t>niepełnosprawnościami</a:t>
            </a: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sprzężonymi. </a:t>
            </a:r>
          </a:p>
          <a:p>
            <a:pPr algn="l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pPr algn="l"/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3100326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2"/>
                </a:solidFill>
                <a:latin typeface="Calibri" pitchFamily="34" charset="0"/>
              </a:rPr>
              <a:t>Dokumenty, na podstawie których przyznawane jest dostosowanie formy lub warunków przeprowadzania egzaminu maturalnego, to: </a:t>
            </a:r>
            <a:br>
              <a:rPr lang="pl-PL" sz="3600" dirty="0">
                <a:solidFill>
                  <a:schemeClr val="accent2"/>
                </a:solidFill>
                <a:latin typeface="Calibri" pitchFamily="34" charset="0"/>
              </a:rPr>
            </a:br>
            <a:endParaRPr lang="pl-PL" sz="36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772400" cy="36724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  <a:latin typeface="Calibri" pitchFamily="34" charset="0"/>
              </a:rPr>
              <a:t>Orzeczenie o potrzebie kształcenia specjalnego wydane ze względu na niepełnosprawność </a:t>
            </a:r>
          </a:p>
          <a:p>
            <a:pPr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  <a:latin typeface="Calibri" pitchFamily="34" charset="0"/>
              </a:rPr>
              <a:t> Orzeczenie o potrzebie indywidualnego nauczania </a:t>
            </a:r>
          </a:p>
          <a:p>
            <a:pPr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  <a:latin typeface="Calibri" pitchFamily="34" charset="0"/>
              </a:rPr>
              <a:t> Zaświadczenie o stanie zdrowia wydane przez lekarza</a:t>
            </a:r>
          </a:p>
          <a:p>
            <a:pPr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  <a:latin typeface="Calibri" pitchFamily="34" charset="0"/>
              </a:rPr>
              <a:t>Opinia poradni psychologiczno-pedagogicznej, </a:t>
            </a:r>
            <a:br>
              <a:rPr lang="pl-PL" sz="28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Calibri" pitchFamily="34" charset="0"/>
              </a:rPr>
              <a:t>w tym poradni specjalistycznej, o specyficznych trudnościach w uczeniu się. </a:t>
            </a:r>
          </a:p>
          <a:p>
            <a:pPr algn="l"/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880320"/>
          </a:xfrm>
        </p:spPr>
        <p:txBody>
          <a:bodyPr>
            <a:noAutofit/>
          </a:bodyPr>
          <a:lstStyle/>
          <a:p>
            <a:pPr algn="l"/>
            <a:br>
              <a:rPr lang="pl-PL" sz="3600" dirty="0">
                <a:latin typeface="Calibri" pitchFamily="34" charset="0"/>
              </a:rPr>
            </a:br>
            <a:r>
              <a:rPr lang="pl-PL" sz="3600" dirty="0">
                <a:solidFill>
                  <a:schemeClr val="accent2"/>
                </a:solidFill>
                <a:latin typeface="Calibri" pitchFamily="34" charset="0"/>
              </a:rPr>
              <a:t>Dokumenty, na podstawie których przyznawane jest dostosowanie formy lub warunków przeprowadzania egzaminu maturalnego, to: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2400" cy="3488384"/>
          </a:xfrm>
        </p:spPr>
        <p:txBody>
          <a:bodyPr>
            <a:normAutofit/>
          </a:bodyPr>
          <a:lstStyle/>
          <a:p>
            <a:pPr algn="l"/>
            <a:endParaRPr lang="pl-PL" sz="240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Pozytywna opinia rady pedagogicznej w przypadku: </a:t>
            </a:r>
          </a:p>
          <a:p>
            <a:pPr algn="just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- uczniów objętych pomocą psychologiczno-pedagogiczną </a:t>
            </a:r>
            <a:br>
              <a:rPr lang="pl-PL" sz="24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w szkole ze względu na trudności adaptacyjne związane</a:t>
            </a:r>
            <a:br>
              <a:rPr lang="pl-PL" sz="24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z wcześniejszym kształceniem za granicą, zaburzenia komunikacji językowej lub sytuację kryzysową lub traumatyczną </a:t>
            </a:r>
          </a:p>
          <a:p>
            <a:pPr algn="just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- cudzoziemców, którym ograniczona znajomość języka polskiego utrudnia zrozumienie czytanego tekstu. </a:t>
            </a:r>
          </a:p>
          <a:p>
            <a:pPr algn="l"/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2016224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dirty="0">
                <a:solidFill>
                  <a:schemeClr val="accent2"/>
                </a:solidFill>
                <a:latin typeface="Calibri" pitchFamily="34" charset="0"/>
              </a:rPr>
              <a:t>Dostosowanie warunków przeprowadzania egzaminu maturalnego polega między innymi na: </a:t>
            </a:r>
            <a:br>
              <a:rPr lang="pl-PL" dirty="0">
                <a:latin typeface="Calibri" pitchFamily="34" charset="0"/>
              </a:rPr>
            </a:br>
            <a:br>
              <a:rPr lang="pl-PL" sz="1300" dirty="0">
                <a:latin typeface="Calibri" pitchFamily="34" charset="0"/>
              </a:rPr>
            </a:br>
            <a:endParaRPr lang="pl-PL" sz="1300" dirty="0">
              <a:latin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08912" cy="446449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l-PL" sz="2600" dirty="0">
                <a:solidFill>
                  <a:schemeClr val="tx1"/>
                </a:solidFill>
                <a:latin typeface="Calibri" pitchFamily="34" charset="0"/>
              </a:rPr>
              <a:t>zminimalizowaniu ograniczeń wynikających </a:t>
            </a:r>
            <a:br>
              <a:rPr lang="pl-PL" sz="26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600" dirty="0">
                <a:solidFill>
                  <a:schemeClr val="tx1"/>
                </a:solidFill>
                <a:latin typeface="Calibri" pitchFamily="34" charset="0"/>
              </a:rPr>
              <a:t>z niepełnosprawności, niedostosowania społecznego lub zagrożenia niedostosowaniem społecznym zdającego </a:t>
            </a:r>
          </a:p>
          <a:p>
            <a:pPr algn="l">
              <a:buFont typeface="Arial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Calibri" pitchFamily="34" charset="0"/>
              </a:rPr>
              <a:t> zapewnieniu zdającemu miejsca pracy odpowiedniego </a:t>
            </a:r>
            <a:br>
              <a:rPr lang="pl-PL" sz="26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600" dirty="0">
                <a:solidFill>
                  <a:schemeClr val="tx1"/>
                </a:solidFill>
                <a:latin typeface="Calibri" pitchFamily="34" charset="0"/>
              </a:rPr>
              <a:t>do jego potrzeb edukacyjnych oraz możliwości psychofizycznych </a:t>
            </a:r>
          </a:p>
          <a:p>
            <a:pPr algn="just">
              <a:buFont typeface="Arial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Calibri" pitchFamily="34" charset="0"/>
              </a:rPr>
              <a:t> wykorzystaniu odpowiedniego sprzętu specjalistycznego</a:t>
            </a:r>
            <a:br>
              <a:rPr lang="pl-PL" sz="26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600" dirty="0">
                <a:solidFill>
                  <a:schemeClr val="tx1"/>
                </a:solidFill>
                <a:latin typeface="Calibri" pitchFamily="34" charset="0"/>
              </a:rPr>
              <a:t> i środków dydaktycznych </a:t>
            </a:r>
          </a:p>
          <a:p>
            <a:pPr algn="just">
              <a:buFont typeface="Arial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Calibri" pitchFamily="34" charset="0"/>
              </a:rPr>
              <a:t> odpowiednim przedłużeniu czasu przewidzianego na przeprowadzenie egzaminu maturalnego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13026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1560" y="548681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>
                <a:latin typeface="Calibri" pitchFamily="34" charset="0"/>
              </a:rPr>
              <a:t>ustaleniu zasad oceniania rozwiązań zadań wykorzystywanych do przeprowadzania egzaminu maturalnego, o których mowa w  ustawie, uwzględniającej potrzeby edukacyjne oraz możliwości psychofizyczne zdającego </a:t>
            </a:r>
          </a:p>
          <a:p>
            <a:pPr>
              <a:buFont typeface="Arial" pitchFamily="34" charset="0"/>
              <a:buChar char="•"/>
            </a:pPr>
            <a:endParaRPr lang="pl-PL" sz="24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>
                <a:latin typeface="Calibri" pitchFamily="34" charset="0"/>
              </a:rPr>
              <a:t>zapewnieniu obecności i pomocy w czasie egzaminu maturalnego nauczyciela wspomagającego zdającego </a:t>
            </a:r>
            <a:br>
              <a:rPr lang="pl-PL" sz="2400" dirty="0">
                <a:latin typeface="Calibri" pitchFamily="34" charset="0"/>
              </a:rPr>
            </a:br>
            <a:r>
              <a:rPr lang="pl-PL" sz="2400" dirty="0">
                <a:latin typeface="Calibri" pitchFamily="34" charset="0"/>
              </a:rPr>
              <a:t>w czytaniu lub pisaniu lub specjalisty odpowiednio z zakresu danego rodzaju niepełnosprawności, jeśli jest to niezbędne do uzyskania właściwego kontaktu ze zdającym lub pomocy </a:t>
            </a:r>
            <a:br>
              <a:rPr lang="pl-PL" sz="2400" dirty="0">
                <a:latin typeface="Calibri" pitchFamily="34" charset="0"/>
              </a:rPr>
            </a:br>
            <a:r>
              <a:rPr lang="pl-PL" sz="2400" dirty="0">
                <a:latin typeface="Calibri" pitchFamily="34" charset="0"/>
              </a:rPr>
              <a:t>w obsłudze sprzętu specjalistycznego i środków dydaktycznych. </a:t>
            </a:r>
          </a:p>
          <a:p>
            <a:r>
              <a:rPr lang="pl-PL" sz="2400" dirty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WAŻNE.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772400" cy="4842840"/>
          </a:xfrm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Zaświadczenie o stanie zdrowia uczeń składa wraz </a:t>
            </a:r>
            <a:br>
              <a:rPr lang="pl-PL" sz="24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z deklaracją wstępną – od </a:t>
            </a:r>
            <a:r>
              <a:rPr lang="pl-PL" sz="2400" b="1" dirty="0">
                <a:solidFill>
                  <a:schemeClr val="tx1"/>
                </a:solidFill>
                <a:latin typeface="Calibri" pitchFamily="34" charset="0"/>
              </a:rPr>
              <a:t>29.09. do 2.10.2023</a:t>
            </a:r>
          </a:p>
          <a:p>
            <a:pPr algn="l"/>
            <a:endParaRPr lang="pl-PL" sz="24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pPr algn="l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 Opinię poradni psychologiczno-pedagogicznej, w tym poradni specjalistycznej, o specyficznych trudnościach </a:t>
            </a:r>
            <a:br>
              <a:rPr lang="pl-PL" sz="24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w uczeniu się, przedkłada się wraz z deklaracją wstępną – </a:t>
            </a:r>
          </a:p>
          <a:p>
            <a:pPr algn="l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od </a:t>
            </a:r>
            <a:r>
              <a:rPr lang="pl-PL" sz="2400" b="1" dirty="0">
                <a:solidFill>
                  <a:schemeClr val="tx1"/>
                </a:solidFill>
                <a:latin typeface="Calibri" pitchFamily="34" charset="0"/>
              </a:rPr>
              <a:t>29.09. do 2.10.2023</a:t>
            </a:r>
          </a:p>
          <a:p>
            <a:pPr algn="l"/>
            <a:endParaRPr lang="pl-PL" sz="24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Opinia, o której mowa, może być wydana uczniowi nie wcześniej niż po ukończeniu klasy III szkoły podstawowej.</a:t>
            </a:r>
          </a:p>
          <a:p>
            <a:pPr algn="l"/>
            <a:r>
              <a:rPr lang="pl-PL" sz="2400" dirty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endParaRPr lang="pl-PL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5058888"/>
          </a:xfrm>
        </p:spPr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sz="2400" dirty="0">
                <a:latin typeface="Calibri" pitchFamily="34" charset="0"/>
              </a:rPr>
              <a:t>W szczególnych przypadkach losowych lub zdrowotnych dyrektor szkoły, na wniosek rady pedagogicznej, może wystąpić do dyrektora okręgowej komisji egzaminacyjnej </a:t>
            </a:r>
            <a:br>
              <a:rPr lang="pl-PL" sz="2400" dirty="0">
                <a:latin typeface="Calibri" pitchFamily="34" charset="0"/>
              </a:rPr>
            </a:br>
            <a:r>
              <a:rPr lang="pl-PL" sz="2400" dirty="0">
                <a:latin typeface="Calibri" pitchFamily="34" charset="0"/>
              </a:rPr>
              <a:t>z wnioskiem o wyrażenie zgody na przystąpienie ucznia lub absolwenta do egzaminu maturalnego w warunkach dostosowanych do jego potrzeb edukacyjnych oraz możliwości psychofizycznych, nieujętych w komunikacie </a:t>
            </a:r>
            <a:br>
              <a:rPr lang="pl-PL" sz="2400" dirty="0">
                <a:latin typeface="Calibri" pitchFamily="34" charset="0"/>
              </a:rPr>
            </a:br>
            <a:r>
              <a:rPr lang="pl-PL" sz="2400" dirty="0">
                <a:latin typeface="Calibri" pitchFamily="34" charset="0"/>
              </a:rPr>
              <a:t>o dostosowaniach. </a:t>
            </a:r>
          </a:p>
          <a:p>
            <a:pPr marL="0" indent="0" algn="just">
              <a:buNone/>
            </a:pPr>
            <a:r>
              <a:rPr lang="pl-PL" sz="2400" b="1" dirty="0">
                <a:latin typeface="Calibri" pitchFamily="34" charset="0"/>
              </a:rPr>
              <a:t>Stosowne uzgodnienia muszą nastąpić nie później niż </a:t>
            </a:r>
            <a:br>
              <a:rPr lang="pl-PL" sz="2400" b="1" dirty="0">
                <a:latin typeface="Calibri" pitchFamily="34" charset="0"/>
              </a:rPr>
            </a:br>
            <a:r>
              <a:rPr lang="pl-PL" sz="2400" b="1" dirty="0">
                <a:latin typeface="Calibri" pitchFamily="34" charset="0"/>
              </a:rPr>
              <a:t>do 9 lutego 2024 r. </a:t>
            </a:r>
            <a:r>
              <a:rPr lang="pl-PL" sz="2400" dirty="0">
                <a:latin typeface="Calibri" pitchFamily="34" charset="0"/>
              </a:rPr>
              <a:t>	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pPr algn="just"/>
            <a:r>
              <a:rPr lang="pl-PL" sz="2400" dirty="0">
                <a:latin typeface="Calibri" pitchFamily="34" charset="0"/>
              </a:rPr>
              <a:t>Dyrektor szkoły lub upoważniony przez niego nauczyciel informuje na piśmie ucznia  o wskazanym odpowiednio przez radę pedagogiczną o sposobach dostosowania warunków lub formy przeprowadzania egzaminu maturalnego do jego potrzeb edukacyjnych i możliwości psychofizycznych, nie później niż </a:t>
            </a:r>
            <a:r>
              <a:rPr lang="pl-PL" sz="2400" b="1" dirty="0">
                <a:latin typeface="Calibri" pitchFamily="34" charset="0"/>
              </a:rPr>
              <a:t>do 9 lutego 2024 r.</a:t>
            </a:r>
          </a:p>
          <a:p>
            <a:pPr>
              <a:buNone/>
            </a:pPr>
            <a:endParaRPr lang="pl-PL" sz="2400" dirty="0">
              <a:latin typeface="Calibri" pitchFamily="34" charset="0"/>
            </a:endParaRPr>
          </a:p>
          <a:p>
            <a:r>
              <a:rPr lang="pl-PL" sz="2400" dirty="0">
                <a:latin typeface="Calibri" pitchFamily="34" charset="0"/>
              </a:rPr>
              <a:t>Uczeń składa oświadczenie</a:t>
            </a:r>
            <a:r>
              <a:rPr lang="pl-PL" sz="2400" b="1" dirty="0">
                <a:latin typeface="Calibri" pitchFamily="34" charset="0"/>
              </a:rPr>
              <a:t> o korzystaniu albo niekorzystaniu ze wskazanych sposobów dostosowania w nie później niż  do 14 lutego 2024 r.   </a:t>
            </a:r>
          </a:p>
          <a:p>
            <a:pPr>
              <a:buNone/>
            </a:pPr>
            <a:r>
              <a:rPr lang="pl-PL" sz="6200" dirty="0">
                <a:latin typeface="Calibri" pitchFamily="34" charset="0"/>
              </a:rPr>
              <a:t>	</a:t>
            </a:r>
          </a:p>
          <a:p>
            <a:endParaRPr lang="pl-PL" sz="6200" dirty="0">
              <a:latin typeface="Calibri" pitchFamily="34" charset="0"/>
            </a:endParaRPr>
          </a:p>
          <a:p>
            <a:pPr>
              <a:buNone/>
            </a:pPr>
            <a:endParaRPr lang="pl-PL" sz="6200" dirty="0">
              <a:latin typeface="Calibri" pitchFamily="34" charset="0"/>
            </a:endParaRPr>
          </a:p>
          <a:p>
            <a:pPr>
              <a:buNone/>
            </a:pPr>
            <a:endParaRPr lang="pl-PL" sz="6200" dirty="0">
              <a:latin typeface="Calibri" pitchFamily="34" charset="0"/>
            </a:endParaRPr>
          </a:p>
          <a:p>
            <a:endParaRPr lang="pl-PL" sz="6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2400" cy="5256584"/>
          </a:xfrm>
        </p:spPr>
        <p:txBody>
          <a:bodyPr>
            <a:normAutofit/>
          </a:bodyPr>
          <a:lstStyle/>
          <a:p>
            <a:pPr algn="l"/>
            <a:endParaRPr lang="pl-PL" altLang="pl-PL" b="1" dirty="0">
              <a:solidFill>
                <a:schemeClr val="accent2"/>
              </a:solidFill>
            </a:endParaRPr>
          </a:p>
          <a:p>
            <a:pPr algn="l"/>
            <a:r>
              <a:rPr lang="pl-PL" altLang="pl-PL" b="1" dirty="0">
                <a:solidFill>
                  <a:schemeClr val="accent2"/>
                </a:solidFill>
              </a:rPr>
              <a:t>ORAZ </a:t>
            </a:r>
          </a:p>
          <a:p>
            <a:pPr algn="l"/>
            <a:endParaRPr lang="pl-PL" altLang="pl-PL" b="1" dirty="0">
              <a:solidFill>
                <a:schemeClr val="accent2"/>
              </a:solidFill>
            </a:endParaRPr>
          </a:p>
          <a:p>
            <a:pPr algn="l"/>
            <a:endParaRPr lang="pl-PL" altLang="pl-PL" b="1" dirty="0"/>
          </a:p>
          <a:p>
            <a:pPr algn="l"/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dwóch egzaminów w części ustnej, tj.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egzaminu z języka polskiego (bez określania poziomu)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egzaminu z języka obcego nowożytnego (bez określania poziomu</a:t>
            </a:r>
          </a:p>
          <a:p>
            <a:pPr algn="l"/>
            <a:endParaRPr lang="pl-PL" sz="47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1080120"/>
          </a:xfrm>
        </p:spPr>
        <p:txBody>
          <a:bodyPr>
            <a:normAutofit/>
          </a:bodyPr>
          <a:lstStyle/>
          <a:p>
            <a:pPr algn="l"/>
            <a:r>
              <a:rPr lang="pl-PL" altLang="pl-PL" sz="4800" dirty="0">
                <a:solidFill>
                  <a:schemeClr val="accent2"/>
                </a:solidFill>
                <a:latin typeface="Calibri" pitchFamily="34" charset="0"/>
              </a:rPr>
              <a:t>SPRAWY BIEŻĄCE</a:t>
            </a:r>
            <a:endParaRPr lang="pl-PL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7772400" cy="4032448"/>
          </a:xfrm>
        </p:spPr>
        <p:txBody>
          <a:bodyPr/>
          <a:lstStyle/>
          <a:p>
            <a:pPr algn="l"/>
            <a:r>
              <a:rPr lang="pl-PL" altLang="pl-PL" sz="3600" dirty="0">
                <a:latin typeface="Calibri" pitchFamily="34" charset="0"/>
              </a:rPr>
              <a:t>Wszystkie informacje na stronie szkoły w zakładce </a:t>
            </a:r>
            <a:r>
              <a:rPr lang="pl-PL" altLang="pl-PL" sz="3600" b="1" dirty="0">
                <a:latin typeface="Calibri" pitchFamily="34" charset="0"/>
              </a:rPr>
              <a:t>Matura 2024.</a:t>
            </a:r>
          </a:p>
          <a:p>
            <a:pPr algn="l"/>
            <a:endParaRPr lang="pl-PL" altLang="pl-PL" sz="3600" b="1" dirty="0">
              <a:latin typeface="Calibri" pitchFamily="34" charset="0"/>
            </a:endParaRPr>
          </a:p>
          <a:p>
            <a:pPr algn="l"/>
            <a:r>
              <a:rPr lang="pl-PL" sz="3600" dirty="0">
                <a:latin typeface="Calibri" pitchFamily="34" charset="0"/>
              </a:rPr>
              <a:t>Centralna Komisja Egzaminacyjna</a:t>
            </a:r>
          </a:p>
          <a:p>
            <a:pPr algn="l">
              <a:buFont typeface="Arial" charset="0"/>
              <a:buNone/>
            </a:pPr>
            <a:r>
              <a:rPr lang="pl-PL" sz="3600" dirty="0">
                <a:latin typeface="Calibri" pitchFamily="34" charset="0"/>
                <a:hlinkClick r:id="rId2"/>
              </a:rPr>
              <a:t>www.cke.edu.pl</a:t>
            </a:r>
            <a:endParaRPr lang="pl-PL" sz="3600" dirty="0">
              <a:latin typeface="Calibri" pitchFamily="34" charset="0"/>
            </a:endParaRPr>
          </a:p>
          <a:p>
            <a:pPr algn="l"/>
            <a:r>
              <a:rPr lang="pl-PL" sz="3600" dirty="0">
                <a:latin typeface="Calibri" pitchFamily="34" charset="0"/>
              </a:rPr>
              <a:t>Okręgowa Komisja Egzaminacyjna</a:t>
            </a:r>
          </a:p>
          <a:p>
            <a:pPr algn="l">
              <a:buFont typeface="Arial" charset="0"/>
              <a:buNone/>
            </a:pPr>
            <a:r>
              <a:rPr lang="pl-PL" sz="3600" dirty="0">
                <a:latin typeface="Calibri" pitchFamily="34" charset="0"/>
                <a:hlinkClick r:id="rId3"/>
              </a:rPr>
              <a:t>www.komisja.pl</a:t>
            </a:r>
            <a:endParaRPr lang="pl-PL" sz="3600" dirty="0">
              <a:latin typeface="Calibri" pitchFamily="34" charset="0"/>
            </a:endParaRPr>
          </a:p>
          <a:p>
            <a:pPr algn="l"/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l-PL" altLang="pl-PL" sz="2400" b="1" dirty="0">
              <a:latin typeface="Calibri" pitchFamily="34" charset="0"/>
            </a:endParaRPr>
          </a:p>
          <a:p>
            <a:endParaRPr lang="pl-PL" altLang="pl-PL" sz="2400" b="1" dirty="0">
              <a:latin typeface="Calibri" pitchFamily="34" charset="0"/>
            </a:endParaRPr>
          </a:p>
          <a:p>
            <a:r>
              <a:rPr lang="pl-PL" altLang="pl-PL" sz="2400" dirty="0">
                <a:latin typeface="Calibri" pitchFamily="34" charset="0"/>
              </a:rPr>
              <a:t>Egzamin maturalny z przedmiotów </a:t>
            </a:r>
            <a:r>
              <a:rPr lang="pl-PL" altLang="pl-PL" sz="2400" dirty="0">
                <a:solidFill>
                  <a:srgbClr val="FF0000"/>
                </a:solidFill>
                <a:latin typeface="Calibri" pitchFamily="34" charset="0"/>
              </a:rPr>
              <a:t>obowiązkowych</a:t>
            </a:r>
            <a:r>
              <a:rPr lang="pl-PL" altLang="pl-PL" sz="2400" dirty="0">
                <a:latin typeface="Calibri" pitchFamily="34" charset="0"/>
              </a:rPr>
              <a:t> jest zdawany na poziomie </a:t>
            </a:r>
            <a:r>
              <a:rPr lang="pl-PL" altLang="pl-PL" sz="2400" dirty="0">
                <a:solidFill>
                  <a:srgbClr val="FF0000"/>
                </a:solidFill>
                <a:latin typeface="Calibri" pitchFamily="34" charset="0"/>
              </a:rPr>
              <a:t>podstawowym.</a:t>
            </a:r>
          </a:p>
          <a:p>
            <a:endParaRPr lang="pl-PL" altLang="pl-PL" sz="3600" dirty="0">
              <a:solidFill>
                <a:srgbClr val="FF0000"/>
              </a:solidFill>
              <a:latin typeface="Calibri" pitchFamily="34" charset="0"/>
            </a:endParaRPr>
          </a:p>
          <a:p>
            <a:endParaRPr lang="pl-PL" altLang="pl-PL" sz="3600" dirty="0">
              <a:latin typeface="Calibri" pitchFamily="34" charset="0"/>
            </a:endParaRPr>
          </a:p>
          <a:p>
            <a:r>
              <a:rPr lang="pl-PL" altLang="pl-PL" sz="2400" dirty="0">
                <a:latin typeface="Calibri" pitchFamily="34" charset="0"/>
              </a:rPr>
              <a:t>Egzamin z przedmiotów </a:t>
            </a:r>
            <a:r>
              <a:rPr lang="pl-PL" altLang="pl-PL" sz="2400" dirty="0">
                <a:solidFill>
                  <a:srgbClr val="FF0000"/>
                </a:solidFill>
                <a:latin typeface="Calibri" pitchFamily="34" charset="0"/>
              </a:rPr>
              <a:t>dodatkowych</a:t>
            </a:r>
            <a:r>
              <a:rPr lang="pl-PL" altLang="pl-PL" sz="2400" dirty="0">
                <a:latin typeface="Calibri" pitchFamily="34" charset="0"/>
              </a:rPr>
              <a:t> może być zdawany wyłącznie na poziomie </a:t>
            </a:r>
            <a:r>
              <a:rPr lang="pl-PL" altLang="pl-PL" sz="2400" dirty="0">
                <a:solidFill>
                  <a:srgbClr val="FF0000"/>
                </a:solidFill>
                <a:latin typeface="Calibri" pitchFamily="34" charset="0"/>
              </a:rPr>
              <a:t>rozszerzonym</a:t>
            </a:r>
            <a:r>
              <a:rPr lang="pl-PL" altLang="pl-PL" sz="24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endParaRPr lang="pl-PL" altLang="pl-PL" sz="2400" b="1" dirty="0">
              <a:latin typeface="Calibri" pitchFamily="34" charset="0"/>
            </a:endParaRPr>
          </a:p>
          <a:p>
            <a:r>
              <a:rPr lang="pl-PL" altLang="pl-PL" sz="2400" dirty="0">
                <a:latin typeface="Calibri" pitchFamily="34" charset="0"/>
              </a:rPr>
              <a:t>W 2023 r. –absolwent ma </a:t>
            </a:r>
            <a:r>
              <a:rPr lang="pl-PL" altLang="pl-PL" sz="2400" dirty="0">
                <a:solidFill>
                  <a:srgbClr val="FF0000"/>
                </a:solidFill>
                <a:latin typeface="Calibri" pitchFamily="34" charset="0"/>
              </a:rPr>
              <a:t>obowiązek</a:t>
            </a:r>
            <a:r>
              <a:rPr lang="pl-PL" altLang="pl-PL" sz="2400" dirty="0">
                <a:latin typeface="Calibri" pitchFamily="34" charset="0"/>
              </a:rPr>
              <a:t> przystąpić w części pisemnej do egzaminu maturalnego </a:t>
            </a:r>
            <a:r>
              <a:rPr lang="pl-PL" altLang="pl-PL" sz="2400" u="sng" dirty="0">
                <a:latin typeface="Calibri" pitchFamily="34" charset="0"/>
              </a:rPr>
              <a:t>z jednego </a:t>
            </a:r>
            <a:r>
              <a:rPr lang="pl-PL" altLang="pl-PL" sz="2400" dirty="0">
                <a:latin typeface="Calibri" pitchFamily="34" charset="0"/>
              </a:rPr>
              <a:t>przedmiotu dodatkowego na poziomie rozszerzonym.</a:t>
            </a:r>
          </a:p>
          <a:p>
            <a:endParaRPr lang="pl-PL" altLang="pl-PL" sz="2400" dirty="0">
              <a:latin typeface="Calibri" pitchFamily="34" charset="0"/>
            </a:endParaRPr>
          </a:p>
          <a:p>
            <a:r>
              <a:rPr lang="pl-PL" altLang="pl-PL" sz="2400" dirty="0">
                <a:latin typeface="Calibri" pitchFamily="34" charset="0"/>
              </a:rPr>
              <a:t> ma również </a:t>
            </a:r>
            <a:r>
              <a:rPr lang="pl-PL" altLang="pl-PL" sz="2400" dirty="0">
                <a:solidFill>
                  <a:srgbClr val="FF0000"/>
                </a:solidFill>
                <a:latin typeface="Calibri" pitchFamily="34" charset="0"/>
              </a:rPr>
              <a:t>prawo</a:t>
            </a:r>
            <a:r>
              <a:rPr lang="pl-PL" altLang="pl-PL" sz="2400" dirty="0">
                <a:latin typeface="Calibri" pitchFamily="34" charset="0"/>
              </a:rPr>
              <a:t> przystąpić do egzaminu maturalnego </a:t>
            </a:r>
            <a:br>
              <a:rPr lang="pl-PL" altLang="pl-PL" sz="2400" dirty="0">
                <a:latin typeface="Calibri" pitchFamily="34" charset="0"/>
              </a:rPr>
            </a:br>
            <a:r>
              <a:rPr lang="pl-PL" altLang="pl-PL" sz="2400" dirty="0">
                <a:latin typeface="Calibri" pitchFamily="34" charset="0"/>
              </a:rPr>
              <a:t>z nie więcej niż </a:t>
            </a:r>
            <a:r>
              <a:rPr lang="pl-PL" altLang="pl-PL" sz="2400" u="sng" dirty="0">
                <a:latin typeface="Calibri" pitchFamily="34" charset="0"/>
              </a:rPr>
              <a:t>pięciu </a:t>
            </a:r>
            <a:r>
              <a:rPr lang="pl-PL" altLang="pl-PL" sz="2400" dirty="0">
                <a:latin typeface="Calibri" pitchFamily="34" charset="0"/>
              </a:rPr>
              <a:t>przedmiotów dodatkowych. </a:t>
            </a:r>
          </a:p>
          <a:p>
            <a:r>
              <a:rPr lang="pl-PL" altLang="pl-PL" sz="2400" dirty="0">
                <a:latin typeface="Calibri" pitchFamily="34" charset="0"/>
              </a:rPr>
              <a:t>przy czym absolwent szkoły lub oddziału dwujęzycznego ma obowiązek przystąpić do egzaminu z języka obcego nowożytnego na poziomie dwujęzycznym.</a:t>
            </a:r>
          </a:p>
          <a:p>
            <a:endParaRPr lang="pl-PL" altLang="pl-PL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6237312"/>
            <a:ext cx="8183880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202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PRZEDMIOTY DO WYBORU </a:t>
            </a:r>
            <a:br>
              <a:rPr lang="pl-PL" alt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pl-PL" alt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 CZĘŚCI PISEMNEJ:</a:t>
            </a:r>
          </a:p>
          <a:p>
            <a:pPr algn="ctr"/>
            <a:endParaRPr lang="pl-PL" altLang="pl-PL" b="1" dirty="0">
              <a:latin typeface="Calibri" pitchFamily="34" charset="0"/>
            </a:endParaRPr>
          </a:p>
          <a:p>
            <a:r>
              <a:rPr lang="pl-PL" alt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biologia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(na poziomie rozszerzonym)</a:t>
            </a:r>
          </a:p>
          <a:p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chemia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(na poziomie rozszerzonym)</a:t>
            </a:r>
          </a:p>
          <a:p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filozofia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(na poziomie rozszerzonym)</a:t>
            </a:r>
          </a:p>
          <a:p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fizyka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(na poziomie rozszerzonym)</a:t>
            </a:r>
          </a:p>
          <a:p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historia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(na poziomie rozszerzonym)</a:t>
            </a:r>
          </a:p>
          <a:p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historia muzyki 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rozszerzonym)</a:t>
            </a:r>
          </a:p>
          <a:p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historia sztuki 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rozszerzonym)</a:t>
            </a:r>
          </a:p>
          <a:p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informatyka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(na poziomie rozszerzonym)‎</a:t>
            </a:r>
          </a:p>
          <a:p>
            <a:pPr>
              <a:buFont typeface="Arial" charset="0"/>
              <a:buChar char="•"/>
            </a:pPr>
            <a:endParaRPr lang="pl-PL" altLang="pl-PL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pl-PL" altLang="pl-PL" sz="2400" b="1" dirty="0">
              <a:latin typeface="Calibri" pitchFamily="34" charset="0"/>
            </a:endParaRP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polski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matematyka</a:t>
            </a:r>
            <a:r>
              <a:rPr lang="pl-PL" sz="18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wiedza o społeczeństwie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angielski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 ALBO na poziomie dwujęzycznym)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francuski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 ALBO na poziomie dwujęzycznym)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hiszpański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 ALBO na poziomie dwujęzycznym)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niemiecki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 ALBO na poziomie dwujęzycznym)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rosyjski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 ALBO na poziomie dwujęzycznym)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włoski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 ALBO na poziomie dwujęzycznym)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łaciński i kultura antyczna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(na poziomie rozszerzonym)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białoruski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(na poziomie rozszerzonym)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litewski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(na poziomie rozszerzonym)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niemiecki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(na poziomie rozszerzonym)</a:t>
            </a:r>
          </a:p>
          <a:p>
            <a:r>
              <a:rPr lang="pl-PL" sz="18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ukraiński 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(na poziomie rozszerzonym</a:t>
            </a:r>
            <a:r>
              <a:rPr lang="pl-PL" sz="1800" b="0" i="0" dirty="0">
                <a:solidFill>
                  <a:srgbClr val="404040"/>
                </a:solidFill>
                <a:effectLst/>
                <a:latin typeface="proxima"/>
              </a:rPr>
              <a:t>)</a:t>
            </a:r>
          </a:p>
          <a:p>
            <a:pPr marL="0" indent="0" algn="l">
              <a:buNone/>
            </a:pPr>
            <a:endParaRPr lang="pl-PL" sz="1800" b="0" i="0" dirty="0">
              <a:solidFill>
                <a:srgbClr val="404040"/>
              </a:solidFill>
              <a:effectLst/>
              <a:latin typeface="proxima"/>
            </a:endParaRPr>
          </a:p>
          <a:p>
            <a:pPr>
              <a:buFont typeface="Arial" charset="0"/>
              <a:buChar char="•"/>
            </a:pPr>
            <a:endParaRPr lang="pl-PL" altLang="pl-PL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160240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>
                <a:solidFill>
                  <a:schemeClr val="accent2"/>
                </a:solidFill>
                <a:latin typeface="Calibri" pitchFamily="34" charset="0"/>
              </a:rPr>
              <a:t>Egzamin ustny z języka obcego </a:t>
            </a:r>
            <a:r>
              <a:rPr lang="pl-PL" altLang="pl-PL" sz="3200" b="1" dirty="0">
                <a:solidFill>
                  <a:schemeClr val="tx1"/>
                </a:solidFill>
                <a:latin typeface="Calibri" pitchFamily="34" charset="0"/>
              </a:rPr>
              <a:t>nowożytnego można zdawać</a:t>
            </a:r>
            <a:br>
              <a:rPr lang="pl-PL" altLang="pl-PL" sz="32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altLang="pl-PL" sz="3200" b="1" dirty="0">
                <a:solidFill>
                  <a:schemeClr val="tx1"/>
                </a:solidFill>
                <a:latin typeface="Calibri" pitchFamily="34" charset="0"/>
              </a:rPr>
              <a:t> z następujących języków:</a:t>
            </a:r>
            <a:br>
              <a:rPr lang="pl-PL" altLang="pl-PL" sz="3200" b="1" dirty="0">
                <a:solidFill>
                  <a:schemeClr val="tx1"/>
                </a:solidFill>
                <a:latin typeface="Calibri" pitchFamily="34" charset="0"/>
              </a:rPr>
            </a:br>
            <a:endParaRPr lang="pl-PL" sz="3200" dirty="0">
              <a:latin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352928" cy="3960440"/>
          </a:xfrm>
        </p:spPr>
        <p:txBody>
          <a:bodyPr>
            <a:normAutofit fontScale="92500" lnSpcReduction="20000"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angielski </a:t>
            </a:r>
            <a:r>
              <a:rPr lang="pl-PL" sz="26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(bez określania poziomu ALBO na poziomie dwujęzycznym)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francuski </a:t>
            </a:r>
            <a:r>
              <a:rPr lang="pl-PL" sz="26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(bez określania poziomu ALBO na poziomie dwujęzycznym)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hiszpański </a:t>
            </a:r>
            <a:r>
              <a:rPr lang="pl-PL" sz="26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(bez określania poziomu ALBO na poziomie dwujęzycznym)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niemiecki </a:t>
            </a:r>
            <a:r>
              <a:rPr lang="pl-PL" sz="26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(bez określania poziomu ALBO na poziomie dwujęzycznym)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rosyjski </a:t>
            </a:r>
            <a:r>
              <a:rPr lang="pl-PL" sz="26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(bez określania poziomu ALBO na poziomie dwujęzycznym)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włoski </a:t>
            </a:r>
            <a:r>
              <a:rPr lang="pl-PL" sz="2600" b="1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260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bez określania poziomu ALBO na poziomie dwujęzycznym)</a:t>
            </a:r>
          </a:p>
          <a:p>
            <a:pPr algn="l">
              <a:buFont typeface="Arial" charset="0"/>
              <a:buChar char="•"/>
            </a:pPr>
            <a:endParaRPr lang="pl-PL" alt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8183880" cy="5760640"/>
          </a:xfrm>
        </p:spPr>
        <p:txBody>
          <a:bodyPr>
            <a:normAutofit/>
          </a:bodyPr>
          <a:lstStyle/>
          <a:p>
            <a:endParaRPr lang="pl-PL" sz="1800" b="0" i="0" dirty="0">
              <a:solidFill>
                <a:srgbClr val="404040"/>
              </a:solidFill>
              <a:effectLst/>
              <a:latin typeface="proxima"/>
            </a:endParaRPr>
          </a:p>
          <a:p>
            <a:endParaRPr lang="pl-PL" sz="1800" dirty="0">
              <a:solidFill>
                <a:srgbClr val="404040"/>
              </a:solidFill>
              <a:latin typeface="proxima"/>
            </a:endParaRPr>
          </a:p>
          <a:p>
            <a:pPr>
              <a:buNone/>
            </a:pPr>
            <a:endParaRPr lang="pl-PL" sz="2600" b="1" dirty="0">
              <a:latin typeface="Calibri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788068D-C4FC-061D-A0E9-BAA41F28723A}"/>
              </a:ext>
            </a:extLst>
          </p:cNvPr>
          <p:cNvSpPr txBox="1"/>
          <p:nvPr/>
        </p:nvSpPr>
        <p:spPr>
          <a:xfrm>
            <a:off x="1187624" y="1196752"/>
            <a:ext cx="6984776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białoruski 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(bez określania poziomu)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litewski 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(bez określania poziomu)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niemiecki 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(bez określania poziomu)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język ukraiński </a:t>
            </a:r>
            <a:r>
              <a:rPr lang="pl-PL" sz="2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język mniejszości narodowej (bez określania poziomu)</a:t>
            </a:r>
          </a:p>
          <a:p>
            <a:pPr algn="l"/>
            <a:endParaRPr lang="pl-PL" altLang="pl-PL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1094</TotalTime>
  <Words>1550</Words>
  <Application>Microsoft Office PowerPoint</Application>
  <PresentationFormat>Pokaz na ekranie (4:3)</PresentationFormat>
  <Paragraphs>164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Calibri</vt:lpstr>
      <vt:lpstr>proxima</vt:lpstr>
      <vt:lpstr>Verdana</vt:lpstr>
      <vt:lpstr>Wingdings 2</vt:lpstr>
      <vt:lpstr>Aspekt</vt:lpstr>
      <vt:lpstr>INFORMACJE O MATURZE  2024 </vt:lpstr>
      <vt:lpstr>Egzamin maturalny –  podstawowe informacje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Egzamin ustny z języka obcego nowożytnego można zdawać  z następujących języków: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Wniosek, absolwent lub jego rodzice składają do dyrektora szkoły, nie później niż w dniu, w którym odbywa się egzamin maturalny z danego przedmiotu  </vt:lpstr>
      <vt:lpstr>TERMIN OGŁOSZENIA WYNIKÓW   I WYDANIA ŚWIADECTW </vt:lpstr>
      <vt:lpstr>TERMIN POPRAWKOWY</vt:lpstr>
      <vt:lpstr>Prezentacja programu PowerPoint</vt:lpstr>
      <vt:lpstr>WAŻNE DATY DLA UCZNIA: </vt:lpstr>
      <vt:lpstr>Prezentacja programu PowerPoint</vt:lpstr>
      <vt:lpstr>Prezentacja programu PowerPoint</vt:lpstr>
      <vt:lpstr>Arkusze w dostosowanej formie są przygotowywane dla zdających:  </vt:lpstr>
      <vt:lpstr>Dokumenty, na podstawie których przyznawane jest dostosowanie formy lub warunków przeprowadzania egzaminu maturalnego, to:  </vt:lpstr>
      <vt:lpstr> Dokumenty, na podstawie których przyznawane jest dostosowanie formy lub warunków przeprowadzania egzaminu maturalnego, to: </vt:lpstr>
      <vt:lpstr>Dostosowanie warunków przeprowadzania egzaminu maturalnego polega między innymi na:   </vt:lpstr>
      <vt:lpstr>Prezentacja programu PowerPoint</vt:lpstr>
      <vt:lpstr>WAŻNE. </vt:lpstr>
      <vt:lpstr>Prezentacja programu PowerPoint</vt:lpstr>
      <vt:lpstr>Prezentacja programu PowerPoint</vt:lpstr>
      <vt:lpstr>SPRAWY BIEŻĄCE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ZEBRANIE Z RODZICAMI UCZNIÓW KLAS III</dc:title>
  <dc:creator>Agusia</dc:creator>
  <cp:lastModifiedBy>Małgorzata Miszczak</cp:lastModifiedBy>
  <cp:revision>68</cp:revision>
  <dcterms:created xsi:type="dcterms:W3CDTF">2019-09-15T20:21:43Z</dcterms:created>
  <dcterms:modified xsi:type="dcterms:W3CDTF">2023-09-10T18:16:06Z</dcterms:modified>
</cp:coreProperties>
</file>